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0" r:id="rId15"/>
    <p:sldId id="269" r:id="rId16"/>
    <p:sldId id="279" r:id="rId17"/>
    <p:sldId id="282" r:id="rId18"/>
    <p:sldId id="270" r:id="rId19"/>
    <p:sldId id="271" r:id="rId20"/>
    <p:sldId id="273" r:id="rId21"/>
    <p:sldId id="274" r:id="rId22"/>
    <p:sldId id="281" r:id="rId23"/>
    <p:sldId id="275" r:id="rId24"/>
    <p:sldId id="276" r:id="rId25"/>
    <p:sldId id="277" r:id="rId26"/>
    <p:sldId id="27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660"/>
  </p:normalViewPr>
  <p:slideViewPr>
    <p:cSldViewPr snapToGrid="0">
      <p:cViewPr varScale="1">
        <p:scale>
          <a:sx n="70" d="100"/>
          <a:sy n="70"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AE425-C54B-4A4B-97E0-C4773882BF05}" type="datetimeFigureOut">
              <a:rPr lang="en-US" smtClean="0"/>
              <a:t>4/30/2018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BB084-1611-4106-A41C-B3D97AD7E4F0}" type="slidenum">
              <a:rPr lang="en-US" smtClean="0"/>
              <a:t>‹#›</a:t>
            </a:fld>
            <a:endParaRPr lang="en-US"/>
          </a:p>
        </p:txBody>
      </p:sp>
    </p:spTree>
    <p:extLst>
      <p:ext uri="{BB962C8B-B14F-4D97-AF65-F5344CB8AC3E}">
        <p14:creationId xmlns:p14="http://schemas.microsoft.com/office/powerpoint/2010/main" val="266199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b="1" i="0" kern="1200" dirty="0" smtClean="0">
                <a:solidFill>
                  <a:schemeClr val="tx1"/>
                </a:solidFill>
                <a:effectLst/>
                <a:latin typeface="+mn-lt"/>
                <a:ea typeface="+mn-ea"/>
                <a:cs typeface="+mn-cs"/>
              </a:rPr>
              <a:t>Gametes</a:t>
            </a:r>
            <a:r>
              <a:rPr lang="en-US" sz="1200" b="0" i="0" kern="1200" dirty="0" smtClean="0">
                <a:solidFill>
                  <a:schemeClr val="tx1"/>
                </a:solidFill>
                <a:effectLst/>
                <a:latin typeface="+mn-lt"/>
                <a:ea typeface="+mn-ea"/>
                <a:cs typeface="+mn-cs"/>
              </a:rPr>
              <a:t> are an organism's reproductive cells.</a:t>
            </a:r>
            <a:endParaRPr lang="en-US" dirty="0"/>
          </a:p>
        </p:txBody>
      </p:sp>
      <p:sp>
        <p:nvSpPr>
          <p:cNvPr id="4" name="Slide Number Placeholder 3"/>
          <p:cNvSpPr>
            <a:spLocks noGrp="1"/>
          </p:cNvSpPr>
          <p:nvPr>
            <p:ph type="sldNum" sz="quarter" idx="10"/>
          </p:nvPr>
        </p:nvSpPr>
        <p:spPr/>
        <p:txBody>
          <a:bodyPr/>
          <a:lstStyle/>
          <a:p>
            <a:fld id="{A06BB084-1611-4106-A41C-B3D97AD7E4F0}" type="slidenum">
              <a:rPr lang="en-US" smtClean="0"/>
              <a:t>11</a:t>
            </a:fld>
            <a:endParaRPr lang="en-US"/>
          </a:p>
        </p:txBody>
      </p:sp>
    </p:spTree>
    <p:extLst>
      <p:ext uri="{BB962C8B-B14F-4D97-AF65-F5344CB8AC3E}">
        <p14:creationId xmlns:p14="http://schemas.microsoft.com/office/powerpoint/2010/main" val="2612859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1" i="0" kern="1200" dirty="0" smtClean="0">
                <a:solidFill>
                  <a:schemeClr val="tx1"/>
                </a:solidFill>
                <a:effectLst/>
                <a:latin typeface="+mn-lt"/>
                <a:ea typeface="+mn-ea"/>
                <a:cs typeface="+mn-cs"/>
              </a:rPr>
              <a:t>Binary fission</a:t>
            </a:r>
            <a:r>
              <a:rPr lang="en-US" sz="1200" b="0" i="0" kern="1200" dirty="0" smtClean="0">
                <a:solidFill>
                  <a:schemeClr val="tx1"/>
                </a:solidFill>
                <a:effectLst/>
                <a:latin typeface="+mn-lt"/>
                <a:ea typeface="+mn-ea"/>
                <a:cs typeface="+mn-cs"/>
              </a:rPr>
              <a:t> ("division in half") is a kind of asexual reproduction. It is the most common form of reproduction in prokaryotes such as bacteria.</a:t>
            </a:r>
          </a:p>
          <a:p>
            <a:pPr marL="171450" indent="-171450">
              <a:buFontTx/>
              <a:buChar char="-"/>
            </a:pPr>
            <a:r>
              <a:rPr lang="en-US" sz="1200" b="0" i="0" kern="1200" dirty="0" smtClean="0">
                <a:solidFill>
                  <a:schemeClr val="tx1"/>
                </a:solidFill>
                <a:effectLst/>
                <a:latin typeface="+mn-lt"/>
                <a:ea typeface="+mn-ea"/>
                <a:cs typeface="+mn-cs"/>
              </a:rPr>
              <a:t> It is most commonly associated with bacteria and </a:t>
            </a:r>
            <a:r>
              <a:rPr lang="en-US" sz="1200" b="1" i="0" kern="1200" dirty="0" smtClean="0">
                <a:solidFill>
                  <a:schemeClr val="tx1"/>
                </a:solidFill>
                <a:effectLst/>
                <a:latin typeface="+mn-lt"/>
                <a:ea typeface="+mn-ea"/>
                <a:cs typeface="+mn-cs"/>
              </a:rPr>
              <a:t>yeast</a:t>
            </a:r>
            <a:r>
              <a:rPr lang="en-US" sz="1200" b="0" i="0" kern="1200" dirty="0" smtClean="0">
                <a:solidFill>
                  <a:schemeClr val="tx1"/>
                </a:solidFill>
                <a:effectLst/>
                <a:latin typeface="+mn-lt"/>
                <a:ea typeface="+mn-ea"/>
                <a:cs typeface="+mn-cs"/>
              </a:rPr>
              <a:t>, but some </a:t>
            </a:r>
            <a:r>
              <a:rPr lang="en-US" sz="1200" b="1" i="0" kern="1200" dirty="0" smtClean="0">
                <a:solidFill>
                  <a:schemeClr val="tx1"/>
                </a:solidFill>
                <a:effectLst/>
                <a:latin typeface="+mn-lt"/>
                <a:ea typeface="+mn-ea"/>
                <a:cs typeface="+mn-cs"/>
              </a:rPr>
              <a:t>animal species</a:t>
            </a:r>
            <a:r>
              <a:rPr lang="en-US" sz="1200" b="0" i="0" kern="1200" dirty="0" smtClean="0">
                <a:solidFill>
                  <a:schemeClr val="tx1"/>
                </a:solidFill>
                <a:effectLst/>
                <a:latin typeface="+mn-lt"/>
                <a:ea typeface="+mn-ea"/>
                <a:cs typeface="+mn-cs"/>
              </a:rPr>
              <a:t> reproduce via budding, too. A </a:t>
            </a:r>
            <a:r>
              <a:rPr lang="en-US" sz="1200" b="1" i="0" kern="1200" dirty="0" smtClean="0">
                <a:solidFill>
                  <a:schemeClr val="tx1"/>
                </a:solidFill>
                <a:effectLst/>
                <a:latin typeface="+mn-lt"/>
                <a:ea typeface="+mn-ea"/>
                <a:cs typeface="+mn-cs"/>
              </a:rPr>
              <a:t>parent organism</a:t>
            </a:r>
            <a:r>
              <a:rPr lang="en-US" sz="1200" b="0" i="0" kern="1200" dirty="0" smtClean="0">
                <a:solidFill>
                  <a:schemeClr val="tx1"/>
                </a:solidFill>
                <a:effectLst/>
                <a:latin typeface="+mn-lt"/>
                <a:ea typeface="+mn-ea"/>
                <a:cs typeface="+mn-cs"/>
              </a:rPr>
              <a:t> creates a bud from its own </a:t>
            </a:r>
            <a:r>
              <a:rPr lang="en-US" sz="1200" b="1" i="0" kern="1200" dirty="0" smtClean="0">
                <a:solidFill>
                  <a:schemeClr val="tx1"/>
                </a:solidFill>
                <a:effectLst/>
                <a:latin typeface="+mn-lt"/>
                <a:ea typeface="+mn-ea"/>
                <a:cs typeface="+mn-cs"/>
              </a:rPr>
              <a:t>cells</a:t>
            </a:r>
            <a:r>
              <a:rPr lang="en-US" sz="1200" b="0" i="0" kern="1200" dirty="0" smtClean="0">
                <a:solidFill>
                  <a:schemeClr val="tx1"/>
                </a:solidFill>
                <a:effectLst/>
                <a:latin typeface="+mn-lt"/>
                <a:ea typeface="+mn-ea"/>
                <a:cs typeface="+mn-cs"/>
              </a:rPr>
              <a:t>, which then form the basis of the offspring organism and develop into an organism resembling the parent.</a:t>
            </a:r>
          </a:p>
        </p:txBody>
      </p:sp>
      <p:sp>
        <p:nvSpPr>
          <p:cNvPr id="4" name="Slide Number Placeholder 3"/>
          <p:cNvSpPr>
            <a:spLocks noGrp="1"/>
          </p:cNvSpPr>
          <p:nvPr>
            <p:ph type="sldNum" sz="quarter" idx="10"/>
          </p:nvPr>
        </p:nvSpPr>
        <p:spPr/>
        <p:txBody>
          <a:bodyPr/>
          <a:lstStyle/>
          <a:p>
            <a:fld id="{A06BB084-1611-4106-A41C-B3D97AD7E4F0}" type="slidenum">
              <a:rPr lang="en-US" smtClean="0"/>
              <a:t>12</a:t>
            </a:fld>
            <a:endParaRPr lang="en-US"/>
          </a:p>
        </p:txBody>
      </p:sp>
    </p:spTree>
    <p:extLst>
      <p:ext uri="{BB962C8B-B14F-4D97-AF65-F5344CB8AC3E}">
        <p14:creationId xmlns:p14="http://schemas.microsoft.com/office/powerpoint/2010/main" val="330182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4/23/2018</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4/23/2018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4/23/2018</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4/23/2018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4/23/2018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4/23/2018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4/23/2018</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4/23/2018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4/23/2018</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 EOC Review</a:t>
            </a:r>
            <a:endParaRPr lang="en-US" dirty="0"/>
          </a:p>
        </p:txBody>
      </p:sp>
      <p:sp>
        <p:nvSpPr>
          <p:cNvPr id="3" name="Subtitle 2"/>
          <p:cNvSpPr>
            <a:spLocks noGrp="1"/>
          </p:cNvSpPr>
          <p:nvPr>
            <p:ph type="subTitle" idx="1"/>
          </p:nvPr>
        </p:nvSpPr>
        <p:spPr/>
        <p:txBody>
          <a:bodyPr/>
          <a:lstStyle/>
          <a:p>
            <a:r>
              <a:rPr lang="en-US" dirty="0" smtClean="0"/>
              <a:t>Ms. Idris</a:t>
            </a:r>
            <a:endParaRPr lang="en-US" dirty="0"/>
          </a:p>
        </p:txBody>
      </p:sp>
    </p:spTree>
    <p:extLst>
      <p:ext uri="{BB962C8B-B14F-4D97-AF65-F5344CB8AC3E}">
        <p14:creationId xmlns:p14="http://schemas.microsoft.com/office/powerpoint/2010/main" val="1803567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DNA, RNA, and Protein Synthesis</a:t>
            </a:r>
            <a:endParaRPr lang="en-US" dirty="0"/>
          </a:p>
        </p:txBody>
      </p:sp>
      <p:sp>
        <p:nvSpPr>
          <p:cNvPr id="3" name="Content Placeholder 2"/>
          <p:cNvSpPr>
            <a:spLocks noGrp="1"/>
          </p:cNvSpPr>
          <p:nvPr>
            <p:ph idx="1"/>
          </p:nvPr>
        </p:nvSpPr>
        <p:spPr/>
        <p:txBody>
          <a:bodyPr/>
          <a:lstStyle/>
          <a:p>
            <a:pPr>
              <a:lnSpc>
                <a:spcPct val="90000"/>
              </a:lnSpc>
            </a:pPr>
            <a:r>
              <a:rPr lang="en-US" altLang="en-US" b="1" dirty="0">
                <a:solidFill>
                  <a:srgbClr val="FF3300"/>
                </a:solidFill>
              </a:rPr>
              <a:t>Translation </a:t>
            </a:r>
            <a:r>
              <a:rPr lang="en-US" altLang="en-US" b="1" dirty="0"/>
              <a:t>– the process of</a:t>
            </a:r>
          </a:p>
          <a:p>
            <a:pPr>
              <a:lnSpc>
                <a:spcPct val="90000"/>
              </a:lnSpc>
              <a:buNone/>
            </a:pPr>
            <a:r>
              <a:rPr lang="en-US" altLang="en-US" b="1" dirty="0"/>
              <a:t>of building a protein by matching</a:t>
            </a:r>
          </a:p>
          <a:p>
            <a:pPr>
              <a:lnSpc>
                <a:spcPct val="90000"/>
              </a:lnSpc>
              <a:buNone/>
            </a:pPr>
            <a:r>
              <a:rPr lang="en-US" altLang="en-US" b="1" dirty="0"/>
              <a:t>Codons in mRNA to anticodons </a:t>
            </a:r>
          </a:p>
          <a:p>
            <a:pPr>
              <a:lnSpc>
                <a:spcPct val="90000"/>
              </a:lnSpc>
              <a:buNone/>
            </a:pPr>
            <a:r>
              <a:rPr lang="en-US" altLang="en-US" b="1" dirty="0"/>
              <a:t>of </a:t>
            </a:r>
            <a:r>
              <a:rPr lang="en-US" altLang="en-US" b="1" dirty="0" err="1"/>
              <a:t>tRNA</a:t>
            </a:r>
            <a:r>
              <a:rPr lang="en-US" altLang="en-US" b="1" dirty="0"/>
              <a:t> (use codon chart)</a:t>
            </a:r>
          </a:p>
          <a:p>
            <a:endParaRPr lang="en-US" dirty="0"/>
          </a:p>
        </p:txBody>
      </p:sp>
      <p:pic>
        <p:nvPicPr>
          <p:cNvPr id="4" name="Picture 3"/>
          <p:cNvPicPr>
            <a:picLocks noChangeAspect="1"/>
          </p:cNvPicPr>
          <p:nvPr/>
        </p:nvPicPr>
        <p:blipFill>
          <a:blip r:embed="rId2"/>
          <a:stretch>
            <a:fillRect/>
          </a:stretch>
        </p:blipFill>
        <p:spPr>
          <a:xfrm>
            <a:off x="236112" y="235039"/>
            <a:ext cx="11715482" cy="6410460"/>
          </a:xfrm>
          <a:prstGeom prst="rect">
            <a:avLst/>
          </a:prstGeom>
        </p:spPr>
      </p:pic>
    </p:spTree>
    <p:extLst>
      <p:ext uri="{BB962C8B-B14F-4D97-AF65-F5344CB8AC3E}">
        <p14:creationId xmlns:p14="http://schemas.microsoft.com/office/powerpoint/2010/main" val="2946510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Reproduction</a:t>
            </a:r>
            <a:endParaRPr lang="en-US" dirty="0"/>
          </a:p>
        </p:txBody>
      </p:sp>
      <p:sp>
        <p:nvSpPr>
          <p:cNvPr id="3" name="Content Placeholder 2"/>
          <p:cNvSpPr>
            <a:spLocks noGrp="1"/>
          </p:cNvSpPr>
          <p:nvPr>
            <p:ph idx="1"/>
          </p:nvPr>
        </p:nvSpPr>
        <p:spPr/>
        <p:txBody>
          <a:bodyPr/>
          <a:lstStyle/>
          <a:p>
            <a:pPr>
              <a:lnSpc>
                <a:spcPct val="90000"/>
              </a:lnSpc>
            </a:pPr>
            <a:r>
              <a:rPr lang="en-US" altLang="en-US" b="1" dirty="0"/>
              <a:t>Reproduction is a fundamental characteristic of life</a:t>
            </a:r>
          </a:p>
          <a:p>
            <a:pPr>
              <a:lnSpc>
                <a:spcPct val="90000"/>
              </a:lnSpc>
            </a:pPr>
            <a:r>
              <a:rPr lang="en-US" altLang="en-US" b="1" dirty="0"/>
              <a:t>2 form: asexual and sexual</a:t>
            </a:r>
          </a:p>
          <a:p>
            <a:pPr>
              <a:lnSpc>
                <a:spcPct val="90000"/>
              </a:lnSpc>
              <a:buNone/>
            </a:pPr>
            <a:r>
              <a:rPr lang="en-US" altLang="en-US" b="1" u="sng" dirty="0"/>
              <a:t>Asexual                                                                       Sexual____________</a:t>
            </a:r>
          </a:p>
          <a:p>
            <a:pPr>
              <a:lnSpc>
                <a:spcPct val="90000"/>
              </a:lnSpc>
              <a:buNone/>
            </a:pPr>
            <a:r>
              <a:rPr lang="en-US" altLang="en-US" b="1" dirty="0"/>
              <a:t>-1 parent 			           -2 parents (usually)</a:t>
            </a:r>
          </a:p>
          <a:p>
            <a:pPr>
              <a:lnSpc>
                <a:spcPct val="90000"/>
              </a:lnSpc>
              <a:buNone/>
            </a:pPr>
            <a:r>
              <a:rPr lang="en-US" altLang="en-US" b="1" dirty="0"/>
              <a:t>-No gametes		           </a:t>
            </a:r>
            <a:r>
              <a:rPr lang="en-US" altLang="en-US" b="1" dirty="0" smtClean="0"/>
              <a:t>               -</a:t>
            </a:r>
            <a:r>
              <a:rPr lang="en-US" altLang="en-US" b="1" dirty="0"/>
              <a:t>Fusion of gametes</a:t>
            </a:r>
          </a:p>
          <a:p>
            <a:pPr>
              <a:lnSpc>
                <a:spcPct val="90000"/>
              </a:lnSpc>
              <a:buNone/>
            </a:pPr>
            <a:r>
              <a:rPr lang="en-US" altLang="en-US" b="1" dirty="0"/>
              <a:t>-Offspring are genetically </a:t>
            </a:r>
            <a:r>
              <a:rPr lang="en-US" altLang="en-US" b="1" dirty="0" smtClean="0"/>
              <a:t>identical        -Offspring </a:t>
            </a:r>
            <a:r>
              <a:rPr lang="en-US" altLang="en-US" b="1" dirty="0"/>
              <a:t>genetically unique</a:t>
            </a:r>
          </a:p>
          <a:p>
            <a:pPr>
              <a:lnSpc>
                <a:spcPct val="90000"/>
              </a:lnSpc>
              <a:buNone/>
            </a:pPr>
            <a:r>
              <a:rPr lang="en-US" altLang="en-US" b="1" dirty="0"/>
              <a:t>	to the parent (clones)</a:t>
            </a:r>
          </a:p>
          <a:p>
            <a:pPr>
              <a:lnSpc>
                <a:spcPct val="90000"/>
              </a:lnSpc>
              <a:buNone/>
            </a:pPr>
            <a:r>
              <a:rPr lang="en-US" altLang="en-US" b="1" dirty="0"/>
              <a:t>-Fast, efficient, less energy	            -Slower, less efficient, more 				 	</a:t>
            </a:r>
            <a:r>
              <a:rPr lang="en-US" altLang="en-US" b="1" dirty="0" smtClean="0"/>
              <a:t>                            energy</a:t>
            </a:r>
            <a:endParaRPr lang="en-US" altLang="en-US" b="1" dirty="0"/>
          </a:p>
          <a:p>
            <a:pPr>
              <a:lnSpc>
                <a:spcPct val="90000"/>
              </a:lnSpc>
              <a:buNone/>
            </a:pPr>
            <a:endParaRPr lang="en-US" dirty="0"/>
          </a:p>
        </p:txBody>
      </p:sp>
    </p:spTree>
    <p:extLst>
      <p:ext uri="{BB962C8B-B14F-4D97-AF65-F5344CB8AC3E}">
        <p14:creationId xmlns:p14="http://schemas.microsoft.com/office/powerpoint/2010/main" val="1568189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Reproduction cont..</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pPr>
            <a:r>
              <a:rPr lang="en-US" altLang="en-US" b="1" dirty="0"/>
              <a:t>Asexual Strategies</a:t>
            </a:r>
          </a:p>
          <a:p>
            <a:pPr>
              <a:lnSpc>
                <a:spcPct val="90000"/>
              </a:lnSpc>
              <a:buNone/>
            </a:pPr>
            <a:r>
              <a:rPr lang="en-US" altLang="en-US" b="1" dirty="0"/>
              <a:t>	1) binary fission</a:t>
            </a:r>
          </a:p>
          <a:p>
            <a:pPr>
              <a:lnSpc>
                <a:spcPct val="90000"/>
              </a:lnSpc>
              <a:buNone/>
            </a:pPr>
            <a:r>
              <a:rPr lang="en-US" altLang="en-US" b="1" dirty="0"/>
              <a:t>	2)  budding</a:t>
            </a:r>
          </a:p>
          <a:p>
            <a:pPr>
              <a:lnSpc>
                <a:spcPct val="90000"/>
              </a:lnSpc>
              <a:buNone/>
            </a:pPr>
            <a:r>
              <a:rPr lang="en-US" altLang="en-US" b="1" dirty="0"/>
              <a:t>	</a:t>
            </a:r>
            <a:r>
              <a:rPr lang="en-US" altLang="en-US" b="1" dirty="0" smtClean="0"/>
              <a:t>Sexual </a:t>
            </a:r>
            <a:r>
              <a:rPr lang="en-US" altLang="en-US" b="1" dirty="0"/>
              <a:t>strategies</a:t>
            </a:r>
          </a:p>
          <a:p>
            <a:pPr>
              <a:lnSpc>
                <a:spcPct val="90000"/>
              </a:lnSpc>
              <a:buNone/>
            </a:pPr>
            <a:r>
              <a:rPr lang="en-US" altLang="en-US" b="1" dirty="0"/>
              <a:t>	1) Internal fertilization</a:t>
            </a:r>
          </a:p>
          <a:p>
            <a:pPr>
              <a:lnSpc>
                <a:spcPct val="90000"/>
              </a:lnSpc>
              <a:buNone/>
            </a:pPr>
            <a:r>
              <a:rPr lang="en-US" altLang="en-US" b="1" dirty="0"/>
              <a:t>	</a:t>
            </a:r>
            <a:r>
              <a:rPr lang="en-US" altLang="en-US" b="1" dirty="0" smtClean="0"/>
              <a:t>Male &amp; Female Reproductive Organs </a:t>
            </a:r>
            <a:r>
              <a:rPr lang="en-US" altLang="en-US" b="1" dirty="0"/>
              <a:t>–</a:t>
            </a:r>
          </a:p>
          <a:p>
            <a:pPr>
              <a:lnSpc>
                <a:spcPct val="90000"/>
              </a:lnSpc>
              <a:buNone/>
            </a:pPr>
            <a:r>
              <a:rPr lang="en-US" altLang="en-US" b="1" dirty="0"/>
              <a:t>	sperm meets egg in female</a:t>
            </a:r>
          </a:p>
          <a:p>
            <a:pPr>
              <a:lnSpc>
                <a:spcPct val="90000"/>
              </a:lnSpc>
              <a:buNone/>
            </a:pPr>
            <a:r>
              <a:rPr lang="en-US" altLang="en-US" b="1" dirty="0"/>
              <a:t>	2) External fertilization</a:t>
            </a:r>
          </a:p>
          <a:p>
            <a:pPr>
              <a:lnSpc>
                <a:spcPct val="90000"/>
              </a:lnSpc>
              <a:buNone/>
            </a:pPr>
            <a:r>
              <a:rPr lang="en-US" altLang="en-US" b="1" dirty="0"/>
              <a:t>	Spawning – eggs and sperm</a:t>
            </a:r>
          </a:p>
          <a:p>
            <a:pPr>
              <a:lnSpc>
                <a:spcPct val="90000"/>
              </a:lnSpc>
              <a:buNone/>
            </a:pPr>
            <a:r>
              <a:rPr lang="en-US" altLang="en-US" b="1" dirty="0"/>
              <a:t>	released into the environment</a:t>
            </a:r>
          </a:p>
          <a:p>
            <a:pPr>
              <a:lnSpc>
                <a:spcPct val="90000"/>
              </a:lnSpc>
              <a:buNone/>
            </a:pPr>
            <a:r>
              <a:rPr lang="en-US" altLang="en-US" b="1" dirty="0"/>
              <a:t>	usually aquatic</a:t>
            </a:r>
          </a:p>
          <a:p>
            <a:pPr>
              <a:lnSpc>
                <a:spcPct val="90000"/>
              </a:lnSpc>
            </a:pPr>
            <a:r>
              <a:rPr lang="en-US" altLang="en-US" b="1" dirty="0"/>
              <a:t>In humans fertilization occurs </a:t>
            </a:r>
          </a:p>
          <a:p>
            <a:pPr>
              <a:lnSpc>
                <a:spcPct val="90000"/>
              </a:lnSpc>
              <a:buNone/>
            </a:pPr>
            <a:r>
              <a:rPr lang="en-US" altLang="en-US" b="1" dirty="0"/>
              <a:t>	in the fallopian tube.</a:t>
            </a:r>
          </a:p>
          <a:p>
            <a:endParaRPr lang="en-US" dirty="0"/>
          </a:p>
        </p:txBody>
      </p:sp>
      <p:pic>
        <p:nvPicPr>
          <p:cNvPr id="4" name="Picture 3"/>
          <p:cNvPicPr>
            <a:picLocks noChangeAspect="1"/>
          </p:cNvPicPr>
          <p:nvPr/>
        </p:nvPicPr>
        <p:blipFill>
          <a:blip r:embed="rId3"/>
          <a:stretch>
            <a:fillRect/>
          </a:stretch>
        </p:blipFill>
        <p:spPr>
          <a:xfrm>
            <a:off x="7446615" y="381057"/>
            <a:ext cx="4363248" cy="2216068"/>
          </a:xfrm>
          <a:prstGeom prst="rect">
            <a:avLst/>
          </a:prstGeom>
        </p:spPr>
      </p:pic>
      <p:pic>
        <p:nvPicPr>
          <p:cNvPr id="5" name="Picture 4"/>
          <p:cNvPicPr>
            <a:picLocks noChangeAspect="1"/>
          </p:cNvPicPr>
          <p:nvPr/>
        </p:nvPicPr>
        <p:blipFill>
          <a:blip r:embed="rId4"/>
          <a:stretch>
            <a:fillRect/>
          </a:stretch>
        </p:blipFill>
        <p:spPr>
          <a:xfrm>
            <a:off x="7446615" y="2686051"/>
            <a:ext cx="4363248" cy="2145257"/>
          </a:xfrm>
          <a:prstGeom prst="rect">
            <a:avLst/>
          </a:prstGeom>
        </p:spPr>
      </p:pic>
      <p:pic>
        <p:nvPicPr>
          <p:cNvPr id="6" name="Picture 5"/>
          <p:cNvPicPr>
            <a:picLocks noChangeAspect="1"/>
          </p:cNvPicPr>
          <p:nvPr/>
        </p:nvPicPr>
        <p:blipFill>
          <a:blip r:embed="rId5"/>
          <a:stretch>
            <a:fillRect/>
          </a:stretch>
        </p:blipFill>
        <p:spPr>
          <a:xfrm>
            <a:off x="7446615" y="4920234"/>
            <a:ext cx="4363248" cy="1716672"/>
          </a:xfrm>
          <a:prstGeom prst="rect">
            <a:avLst/>
          </a:prstGeom>
        </p:spPr>
      </p:pic>
      <p:pic>
        <p:nvPicPr>
          <p:cNvPr id="7" name="Picture 6"/>
          <p:cNvPicPr>
            <a:picLocks noChangeAspect="1"/>
          </p:cNvPicPr>
          <p:nvPr/>
        </p:nvPicPr>
        <p:blipFill>
          <a:blip r:embed="rId6"/>
          <a:stretch>
            <a:fillRect/>
          </a:stretch>
        </p:blipFill>
        <p:spPr>
          <a:xfrm>
            <a:off x="4585648" y="4246131"/>
            <a:ext cx="2860967" cy="2390775"/>
          </a:xfrm>
          <a:prstGeom prst="rect">
            <a:avLst/>
          </a:prstGeom>
        </p:spPr>
      </p:pic>
    </p:spTree>
    <p:extLst>
      <p:ext uri="{BB962C8B-B14F-4D97-AF65-F5344CB8AC3E}">
        <p14:creationId xmlns:p14="http://schemas.microsoft.com/office/powerpoint/2010/main" val="1719980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Cell Division</a:t>
            </a:r>
            <a:endParaRPr lang="en-US" dirty="0"/>
          </a:p>
        </p:txBody>
      </p:sp>
      <p:sp>
        <p:nvSpPr>
          <p:cNvPr id="3" name="Content Placeholder 2"/>
          <p:cNvSpPr>
            <a:spLocks noGrp="1"/>
          </p:cNvSpPr>
          <p:nvPr>
            <p:ph idx="1"/>
          </p:nvPr>
        </p:nvSpPr>
        <p:spPr/>
        <p:txBody>
          <a:bodyPr>
            <a:normAutofit/>
          </a:bodyPr>
          <a:lstStyle/>
          <a:p>
            <a:pPr>
              <a:lnSpc>
                <a:spcPct val="90000"/>
              </a:lnSpc>
            </a:pPr>
            <a:r>
              <a:rPr lang="en-US" altLang="en-US" b="1" u="sng" dirty="0" smtClean="0"/>
              <a:t>The </a:t>
            </a:r>
            <a:r>
              <a:rPr lang="en-US" altLang="en-US" b="1" u="sng" dirty="0"/>
              <a:t>cell </a:t>
            </a:r>
            <a:r>
              <a:rPr lang="en-US" altLang="en-US" b="1" u="sng" dirty="0" smtClean="0"/>
              <a:t>cycle</a:t>
            </a:r>
            <a:endParaRPr lang="en-US" altLang="en-US" b="1" u="sng" dirty="0"/>
          </a:p>
          <a:p>
            <a:pPr>
              <a:lnSpc>
                <a:spcPct val="90000"/>
              </a:lnSpc>
            </a:pPr>
            <a:r>
              <a:rPr lang="en-US" altLang="en-US" b="1" dirty="0">
                <a:solidFill>
                  <a:srgbClr val="FF3300"/>
                </a:solidFill>
              </a:rPr>
              <a:t>Mitosis</a:t>
            </a:r>
            <a:r>
              <a:rPr lang="en-US" altLang="en-US" b="1" dirty="0"/>
              <a:t> creates diploid cells and is for </a:t>
            </a:r>
          </a:p>
          <a:p>
            <a:pPr>
              <a:lnSpc>
                <a:spcPct val="90000"/>
              </a:lnSpc>
              <a:buNone/>
            </a:pPr>
            <a:r>
              <a:rPr lang="en-US" altLang="en-US" b="1" dirty="0"/>
              <a:t>	the purpose of tissue repair and growth </a:t>
            </a:r>
          </a:p>
          <a:p>
            <a:pPr>
              <a:lnSpc>
                <a:spcPct val="90000"/>
              </a:lnSpc>
              <a:buNone/>
            </a:pPr>
            <a:r>
              <a:rPr lang="en-US" altLang="en-US" b="1" dirty="0"/>
              <a:t>	in </a:t>
            </a:r>
            <a:r>
              <a:rPr lang="en-US" altLang="en-US" b="1" dirty="0" smtClean="0"/>
              <a:t>animals.</a:t>
            </a:r>
            <a:endParaRPr lang="en-US" altLang="en-US" b="1" dirty="0"/>
          </a:p>
          <a:p>
            <a:pPr>
              <a:lnSpc>
                <a:spcPct val="90000"/>
              </a:lnSpc>
            </a:pPr>
            <a:r>
              <a:rPr lang="en-US" altLang="en-US" b="1" dirty="0"/>
              <a:t>DNA coils to form chromosomes</a:t>
            </a:r>
          </a:p>
          <a:p>
            <a:pPr>
              <a:lnSpc>
                <a:spcPct val="90000"/>
              </a:lnSpc>
              <a:buNone/>
            </a:pPr>
            <a:r>
              <a:rPr lang="en-US" altLang="en-US" b="1" dirty="0"/>
              <a:t>	during cell division</a:t>
            </a:r>
          </a:p>
          <a:p>
            <a:pPr>
              <a:lnSpc>
                <a:spcPct val="90000"/>
              </a:lnSpc>
            </a:pPr>
            <a:r>
              <a:rPr lang="en-US" altLang="en-US" b="1" dirty="0"/>
              <a:t>Stages of the cell </a:t>
            </a:r>
            <a:r>
              <a:rPr lang="en-US" altLang="en-US" b="1" dirty="0" smtClean="0"/>
              <a:t>cycle:</a:t>
            </a:r>
            <a:r>
              <a:rPr lang="en-US" altLang="en-US" b="1" dirty="0"/>
              <a:t> </a:t>
            </a:r>
            <a:r>
              <a:rPr lang="en-US" altLang="en-US" b="1" dirty="0" smtClean="0"/>
              <a:t>Interphase</a:t>
            </a:r>
            <a:r>
              <a:rPr lang="en-US" altLang="en-US" b="1" dirty="0"/>
              <a:t>, Prophase, Metaphase, </a:t>
            </a:r>
          </a:p>
          <a:p>
            <a:pPr>
              <a:lnSpc>
                <a:spcPct val="90000"/>
              </a:lnSpc>
              <a:buNone/>
            </a:pPr>
            <a:r>
              <a:rPr lang="en-US" altLang="en-US" b="1" dirty="0"/>
              <a:t>	Anaphase, Telophase, Cytokinesis</a:t>
            </a:r>
          </a:p>
          <a:p>
            <a:endParaRPr lang="en-US" dirty="0"/>
          </a:p>
        </p:txBody>
      </p:sp>
      <p:pic>
        <p:nvPicPr>
          <p:cNvPr id="4" name="Picture 3"/>
          <p:cNvPicPr>
            <a:picLocks noChangeAspect="1"/>
          </p:cNvPicPr>
          <p:nvPr/>
        </p:nvPicPr>
        <p:blipFill>
          <a:blip r:embed="rId2"/>
          <a:stretch>
            <a:fillRect/>
          </a:stretch>
        </p:blipFill>
        <p:spPr>
          <a:xfrm>
            <a:off x="7852324" y="2730321"/>
            <a:ext cx="4073513" cy="1817995"/>
          </a:xfrm>
          <a:prstGeom prst="rect">
            <a:avLst/>
          </a:prstGeom>
        </p:spPr>
      </p:pic>
      <p:pic>
        <p:nvPicPr>
          <p:cNvPr id="5" name="Picture 4"/>
          <p:cNvPicPr>
            <a:picLocks noChangeAspect="1"/>
          </p:cNvPicPr>
          <p:nvPr/>
        </p:nvPicPr>
        <p:blipFill>
          <a:blip r:embed="rId3"/>
          <a:stretch>
            <a:fillRect/>
          </a:stretch>
        </p:blipFill>
        <p:spPr>
          <a:xfrm>
            <a:off x="7869495" y="4548316"/>
            <a:ext cx="4056341" cy="1955515"/>
          </a:xfrm>
          <a:prstGeom prst="rect">
            <a:avLst/>
          </a:prstGeom>
        </p:spPr>
      </p:pic>
      <p:pic>
        <p:nvPicPr>
          <p:cNvPr id="6" name="Picture 5"/>
          <p:cNvPicPr>
            <a:picLocks noChangeAspect="1"/>
          </p:cNvPicPr>
          <p:nvPr/>
        </p:nvPicPr>
        <p:blipFill>
          <a:blip r:embed="rId4"/>
          <a:stretch>
            <a:fillRect/>
          </a:stretch>
        </p:blipFill>
        <p:spPr>
          <a:xfrm>
            <a:off x="95535" y="0"/>
            <a:ext cx="11830302" cy="6660107"/>
          </a:xfrm>
          <a:prstGeom prst="rect">
            <a:avLst/>
          </a:prstGeom>
        </p:spPr>
      </p:pic>
    </p:spTree>
    <p:extLst>
      <p:ext uri="{BB962C8B-B14F-4D97-AF65-F5344CB8AC3E}">
        <p14:creationId xmlns:p14="http://schemas.microsoft.com/office/powerpoint/2010/main" val="1485165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5078"/>
            <a:ext cx="10058400" cy="1371600"/>
          </a:xfrm>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 y="0"/>
            <a:ext cx="11941791" cy="6735170"/>
          </a:xfrm>
          <a:prstGeom prst="rect">
            <a:avLst/>
          </a:prstGeom>
        </p:spPr>
      </p:pic>
    </p:spTree>
    <p:extLst>
      <p:ext uri="{BB962C8B-B14F-4D97-AF65-F5344CB8AC3E}">
        <p14:creationId xmlns:p14="http://schemas.microsoft.com/office/powerpoint/2010/main" val="961779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Cell </a:t>
            </a:r>
            <a:r>
              <a:rPr lang="en-US" altLang="en-US" dirty="0" smtClean="0"/>
              <a:t>Division </a:t>
            </a:r>
            <a:r>
              <a:rPr lang="en-US" altLang="en-US" dirty="0" err="1" smtClean="0"/>
              <a:t>Cont</a:t>
            </a:r>
            <a:r>
              <a:rPr lang="en-US" alt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pPr>
            <a:r>
              <a:rPr lang="en-US" altLang="en-US" sz="1600" b="1" dirty="0">
                <a:solidFill>
                  <a:srgbClr val="FF3300"/>
                </a:solidFill>
              </a:rPr>
              <a:t>Meiosis</a:t>
            </a:r>
            <a:r>
              <a:rPr lang="en-US" altLang="en-US" sz="1600" b="1" dirty="0"/>
              <a:t> – cell division that creates 4</a:t>
            </a:r>
          </a:p>
          <a:p>
            <a:pPr>
              <a:lnSpc>
                <a:spcPct val="90000"/>
              </a:lnSpc>
              <a:buNone/>
            </a:pPr>
            <a:r>
              <a:rPr lang="en-US" altLang="en-US" sz="1100" b="1" dirty="0"/>
              <a:t>	</a:t>
            </a:r>
            <a:r>
              <a:rPr lang="en-US" altLang="en-US" b="1" dirty="0"/>
              <a:t>haploid cells called gametes – aka – </a:t>
            </a:r>
          </a:p>
          <a:p>
            <a:pPr>
              <a:lnSpc>
                <a:spcPct val="90000"/>
              </a:lnSpc>
              <a:buNone/>
            </a:pPr>
            <a:r>
              <a:rPr lang="en-US" altLang="en-US" b="1" dirty="0"/>
              <a:t>	reduction division</a:t>
            </a:r>
          </a:p>
          <a:p>
            <a:pPr>
              <a:lnSpc>
                <a:spcPct val="90000"/>
              </a:lnSpc>
            </a:pPr>
            <a:r>
              <a:rPr lang="en-US" altLang="en-US" b="1" dirty="0"/>
              <a:t>Meiosis involves 2 divisions – Meiosis I </a:t>
            </a:r>
          </a:p>
          <a:p>
            <a:pPr>
              <a:lnSpc>
                <a:spcPct val="90000"/>
              </a:lnSpc>
              <a:buNone/>
            </a:pPr>
            <a:r>
              <a:rPr lang="en-US" altLang="en-US" b="1" dirty="0"/>
              <a:t>	and Meiosis II </a:t>
            </a:r>
          </a:p>
          <a:p>
            <a:pPr>
              <a:lnSpc>
                <a:spcPct val="90000"/>
              </a:lnSpc>
            </a:pPr>
            <a:r>
              <a:rPr lang="en-US" altLang="en-US" b="1" dirty="0"/>
              <a:t>Meiosis I has some special events: </a:t>
            </a:r>
          </a:p>
          <a:p>
            <a:pPr>
              <a:lnSpc>
                <a:spcPct val="90000"/>
              </a:lnSpc>
            </a:pPr>
            <a:r>
              <a:rPr lang="en-US" altLang="en-US" b="1" dirty="0"/>
              <a:t>In Prophase I homologous chromosomes </a:t>
            </a:r>
          </a:p>
          <a:p>
            <a:pPr>
              <a:lnSpc>
                <a:spcPct val="90000"/>
              </a:lnSpc>
              <a:buNone/>
            </a:pPr>
            <a:r>
              <a:rPr lang="en-US" altLang="en-US" b="1" dirty="0"/>
              <a:t>	pair up and </a:t>
            </a:r>
            <a:r>
              <a:rPr lang="en-US" altLang="en-US" b="1" dirty="0">
                <a:solidFill>
                  <a:srgbClr val="FF3300"/>
                </a:solidFill>
              </a:rPr>
              <a:t>crossing over</a:t>
            </a:r>
            <a:r>
              <a:rPr lang="en-US" altLang="en-US" b="1" dirty="0"/>
              <a:t> occurs.  This </a:t>
            </a:r>
          </a:p>
          <a:p>
            <a:pPr>
              <a:lnSpc>
                <a:spcPct val="90000"/>
              </a:lnSpc>
              <a:buNone/>
            </a:pPr>
            <a:r>
              <a:rPr lang="en-US" altLang="en-US" b="1" dirty="0"/>
              <a:t>	recombination increases genetic </a:t>
            </a:r>
          </a:p>
          <a:p>
            <a:pPr>
              <a:lnSpc>
                <a:spcPct val="90000"/>
              </a:lnSpc>
              <a:buNone/>
            </a:pPr>
            <a:r>
              <a:rPr lang="en-US" altLang="en-US" b="1" dirty="0"/>
              <a:t>	variation for the species</a:t>
            </a:r>
          </a:p>
          <a:p>
            <a:pPr>
              <a:lnSpc>
                <a:spcPct val="90000"/>
              </a:lnSpc>
            </a:pPr>
            <a:r>
              <a:rPr lang="en-US" altLang="en-US" b="1" dirty="0"/>
              <a:t>Metaphase I – Pairs line up</a:t>
            </a:r>
          </a:p>
          <a:p>
            <a:pPr>
              <a:lnSpc>
                <a:spcPct val="90000"/>
              </a:lnSpc>
            </a:pPr>
            <a:r>
              <a:rPr lang="en-US" altLang="en-US" b="1" dirty="0"/>
              <a:t>Anaphase I – pairs are separated</a:t>
            </a:r>
          </a:p>
          <a:p>
            <a:pPr>
              <a:lnSpc>
                <a:spcPct val="90000"/>
              </a:lnSpc>
            </a:pPr>
            <a:r>
              <a:rPr lang="en-US" altLang="en-US" b="1" dirty="0"/>
              <a:t>Meiosis II is similar to mitosis</a:t>
            </a:r>
          </a:p>
          <a:p>
            <a:endParaRPr lang="en-US" dirty="0"/>
          </a:p>
        </p:txBody>
      </p:sp>
      <p:pic>
        <p:nvPicPr>
          <p:cNvPr id="4" name="Picture 3"/>
          <p:cNvPicPr>
            <a:picLocks noChangeAspect="1"/>
          </p:cNvPicPr>
          <p:nvPr/>
        </p:nvPicPr>
        <p:blipFill>
          <a:blip r:embed="rId2"/>
          <a:stretch>
            <a:fillRect/>
          </a:stretch>
        </p:blipFill>
        <p:spPr>
          <a:xfrm>
            <a:off x="6096000" y="1880711"/>
            <a:ext cx="5237408" cy="4558726"/>
          </a:xfrm>
          <a:prstGeom prst="rect">
            <a:avLst/>
          </a:prstGeom>
        </p:spPr>
      </p:pic>
      <p:pic>
        <p:nvPicPr>
          <p:cNvPr id="5" name="Picture 4"/>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51120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Class-Work</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4000" b="1" dirty="0" smtClean="0"/>
              <a:t>Do all questions on pages 29-35 &amp; Pages 40-42.</a:t>
            </a:r>
          </a:p>
          <a:p>
            <a:r>
              <a:rPr lang="en-US" sz="4000" b="1" dirty="0" smtClean="0"/>
              <a:t>Make sure to study from your packet. Tomorrow you will get tested on 34 random questions from it. (: Please be prepared!!!</a:t>
            </a:r>
          </a:p>
        </p:txBody>
      </p:sp>
    </p:spTree>
    <p:extLst>
      <p:ext uri="{BB962C8B-B14F-4D97-AF65-F5344CB8AC3E}">
        <p14:creationId xmlns:p14="http://schemas.microsoft.com/office/powerpoint/2010/main" val="2012098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 TALKING!!!!</a:t>
            </a:r>
            <a:endParaRPr lang="en-US" b="1" dirty="0"/>
          </a:p>
        </p:txBody>
      </p:sp>
      <p:sp>
        <p:nvSpPr>
          <p:cNvPr id="3" name="Content Placeholder 2"/>
          <p:cNvSpPr>
            <a:spLocks noGrp="1"/>
          </p:cNvSpPr>
          <p:nvPr>
            <p:ph idx="1"/>
          </p:nvPr>
        </p:nvSpPr>
        <p:spPr/>
        <p:txBody>
          <a:bodyPr>
            <a:normAutofit/>
          </a:bodyPr>
          <a:lstStyle/>
          <a:p>
            <a:r>
              <a:rPr lang="en-US" sz="2800" b="1" dirty="0" smtClean="0">
                <a:solidFill>
                  <a:srgbClr val="FF0000"/>
                </a:solidFill>
              </a:rPr>
              <a:t>- Today we will continue to review for the BIO EOC.</a:t>
            </a:r>
          </a:p>
          <a:p>
            <a:r>
              <a:rPr lang="en-US" sz="2800" b="1" dirty="0" smtClean="0">
                <a:solidFill>
                  <a:srgbClr val="FF0000"/>
                </a:solidFill>
              </a:rPr>
              <a:t>You are not allowed to sit by any of the computers. If you do not follow these rules. It will be an automatic detention.</a:t>
            </a:r>
          </a:p>
          <a:p>
            <a:r>
              <a:rPr lang="en-US" sz="2800" b="1" dirty="0" smtClean="0">
                <a:solidFill>
                  <a:srgbClr val="FF0000"/>
                </a:solidFill>
              </a:rPr>
              <a:t>If you talk, you will receive an infraction, and after three infractions you will receive a detention. (NO MATTER HOW MUCH I LOVE YOU)LOL (:</a:t>
            </a:r>
          </a:p>
          <a:p>
            <a:r>
              <a:rPr lang="en-US" sz="2800" b="1" dirty="0" smtClean="0">
                <a:solidFill>
                  <a:srgbClr val="FF0000"/>
                </a:solidFill>
              </a:rPr>
              <a:t>JUST STAY FOCUSED, I WANT YOU TO PASS!!!(:</a:t>
            </a:r>
            <a:endParaRPr lang="en-US" sz="2800" b="1" dirty="0">
              <a:solidFill>
                <a:srgbClr val="FF0000"/>
              </a:solidFill>
            </a:endParaRPr>
          </a:p>
        </p:txBody>
      </p:sp>
    </p:spTree>
    <p:extLst>
      <p:ext uri="{BB962C8B-B14F-4D97-AF65-F5344CB8AC3E}">
        <p14:creationId xmlns:p14="http://schemas.microsoft.com/office/powerpoint/2010/main" val="1711467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Simple Genetics</a:t>
            </a:r>
            <a:endParaRPr lang="en-US" dirty="0"/>
          </a:p>
        </p:txBody>
      </p:sp>
      <p:sp>
        <p:nvSpPr>
          <p:cNvPr id="3" name="Content Placeholder 2"/>
          <p:cNvSpPr>
            <a:spLocks noGrp="1"/>
          </p:cNvSpPr>
          <p:nvPr>
            <p:ph idx="1"/>
          </p:nvPr>
        </p:nvSpPr>
        <p:spPr/>
        <p:txBody>
          <a:bodyPr/>
          <a:lstStyle/>
          <a:p>
            <a:r>
              <a:rPr lang="en-US" altLang="en-US" b="1" dirty="0"/>
              <a:t>Gregory Mendel worked with pea plants to learn the basic patterns of inheritance</a:t>
            </a:r>
            <a:r>
              <a:rPr lang="en-US" altLang="en-US" b="1" dirty="0" smtClean="0"/>
              <a:t>.</a:t>
            </a:r>
            <a:endParaRPr lang="en-US" altLang="en-US" b="1" dirty="0" smtClean="0">
              <a:solidFill>
                <a:srgbClr val="FF3300"/>
              </a:solidFill>
            </a:endParaRPr>
          </a:p>
          <a:p>
            <a:r>
              <a:rPr lang="en-US" altLang="en-US" b="1" dirty="0" smtClean="0">
                <a:solidFill>
                  <a:srgbClr val="FF3300"/>
                </a:solidFill>
              </a:rPr>
              <a:t>Phenotype</a:t>
            </a:r>
            <a:r>
              <a:rPr lang="en-US" altLang="en-US" b="1" dirty="0" smtClean="0"/>
              <a:t> </a:t>
            </a:r>
            <a:r>
              <a:rPr lang="en-US" altLang="en-US" b="1" dirty="0"/>
              <a:t>– what the organism looks like</a:t>
            </a:r>
          </a:p>
          <a:p>
            <a:r>
              <a:rPr lang="en-US" altLang="en-US" b="1" dirty="0">
                <a:solidFill>
                  <a:srgbClr val="FF3300"/>
                </a:solidFill>
              </a:rPr>
              <a:t>Genotype </a:t>
            </a:r>
            <a:r>
              <a:rPr lang="en-US" altLang="en-US" b="1" dirty="0"/>
              <a:t>– the gene combination – either Homozygous (</a:t>
            </a:r>
            <a:r>
              <a:rPr lang="en-US" altLang="en-US" b="1" dirty="0" smtClean="0"/>
              <a:t>TT) or  </a:t>
            </a:r>
            <a:r>
              <a:rPr lang="en-US" altLang="en-US" b="1" dirty="0"/>
              <a:t>Heterozygous (Tt</a:t>
            </a:r>
            <a:r>
              <a:rPr lang="en-US" altLang="en-US" b="1" dirty="0" smtClean="0"/>
              <a:t>).</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3271234" y="3573148"/>
            <a:ext cx="4443211" cy="2711742"/>
          </a:xfrm>
          <a:prstGeom prst="rect">
            <a:avLst/>
          </a:prstGeom>
        </p:spPr>
      </p:pic>
    </p:spTree>
    <p:extLst>
      <p:ext uri="{BB962C8B-B14F-4D97-AF65-F5344CB8AC3E}">
        <p14:creationId xmlns:p14="http://schemas.microsoft.com/office/powerpoint/2010/main" val="1502400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92554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Cells</a:t>
            </a:r>
            <a:endParaRPr lang="en-US" dirty="0"/>
          </a:p>
        </p:txBody>
      </p:sp>
      <p:sp>
        <p:nvSpPr>
          <p:cNvPr id="3" name="Content Placeholder 2"/>
          <p:cNvSpPr>
            <a:spLocks noGrp="1"/>
          </p:cNvSpPr>
          <p:nvPr>
            <p:ph idx="1"/>
          </p:nvPr>
        </p:nvSpPr>
        <p:spPr/>
        <p:txBody>
          <a:bodyPr>
            <a:normAutofit/>
          </a:bodyPr>
          <a:lstStyle/>
          <a:p>
            <a:pPr>
              <a:lnSpc>
                <a:spcPct val="90000"/>
              </a:lnSpc>
            </a:pPr>
            <a:r>
              <a:rPr lang="en-US" altLang="en-US" b="1" dirty="0">
                <a:solidFill>
                  <a:srgbClr val="FF3300"/>
                </a:solidFill>
              </a:rPr>
              <a:t>Cell theory  - 3 parts </a:t>
            </a:r>
          </a:p>
          <a:p>
            <a:pPr>
              <a:lnSpc>
                <a:spcPct val="90000"/>
              </a:lnSpc>
              <a:buNone/>
            </a:pPr>
            <a:r>
              <a:rPr lang="en-US" altLang="en-US" b="1" dirty="0"/>
              <a:t>	1) cells are basic unit of life </a:t>
            </a:r>
          </a:p>
          <a:p>
            <a:pPr>
              <a:lnSpc>
                <a:spcPct val="90000"/>
              </a:lnSpc>
              <a:buNone/>
            </a:pPr>
            <a:r>
              <a:rPr lang="en-US" altLang="en-US" b="1" dirty="0"/>
              <a:t>	2) cells come from existing cells</a:t>
            </a:r>
          </a:p>
          <a:p>
            <a:pPr>
              <a:lnSpc>
                <a:spcPct val="90000"/>
              </a:lnSpc>
              <a:buNone/>
            </a:pPr>
            <a:r>
              <a:rPr lang="en-US" altLang="en-US" b="1" dirty="0"/>
              <a:t>	3) all organisms are composed of cells</a:t>
            </a:r>
          </a:p>
          <a:p>
            <a:pPr>
              <a:lnSpc>
                <a:spcPct val="90000"/>
              </a:lnSpc>
            </a:pPr>
            <a:r>
              <a:rPr lang="en-US" altLang="en-US" b="1" dirty="0">
                <a:solidFill>
                  <a:srgbClr val="FF3300"/>
                </a:solidFill>
              </a:rPr>
              <a:t>Prokaryotic                 versus                     Eukaryotic</a:t>
            </a:r>
            <a:r>
              <a:rPr lang="en-US" altLang="en-US" b="1" dirty="0"/>
              <a:t> </a:t>
            </a:r>
          </a:p>
          <a:p>
            <a:pPr>
              <a:lnSpc>
                <a:spcPct val="90000"/>
              </a:lnSpc>
              <a:buNone/>
            </a:pPr>
            <a:r>
              <a:rPr lang="en-US" altLang="en-US" b="1" dirty="0"/>
              <a:t>	A) simple               		             A) complex</a:t>
            </a:r>
          </a:p>
          <a:p>
            <a:pPr>
              <a:lnSpc>
                <a:spcPct val="90000"/>
              </a:lnSpc>
              <a:buNone/>
            </a:pPr>
            <a:r>
              <a:rPr lang="en-US" altLang="en-US" b="1" dirty="0"/>
              <a:t>	B) has no nucleus		             B) has a MB nucleus</a:t>
            </a:r>
          </a:p>
          <a:p>
            <a:pPr>
              <a:lnSpc>
                <a:spcPct val="90000"/>
              </a:lnSpc>
              <a:buNone/>
            </a:pPr>
            <a:r>
              <a:rPr lang="en-US" altLang="en-US" b="1" dirty="0"/>
              <a:t>	C) has no MB organelles	             C) has MB organelles</a:t>
            </a:r>
          </a:p>
          <a:p>
            <a:pPr>
              <a:lnSpc>
                <a:spcPct val="90000"/>
              </a:lnSpc>
              <a:buNone/>
            </a:pPr>
            <a:r>
              <a:rPr lang="en-US" altLang="en-US" b="1" dirty="0"/>
              <a:t>	D) includes bacteria	             D) includes </a:t>
            </a:r>
            <a:r>
              <a:rPr lang="en-US" altLang="en-US" b="1" dirty="0" err="1"/>
              <a:t>protists</a:t>
            </a:r>
            <a:r>
              <a:rPr lang="en-US" altLang="en-US" b="1" dirty="0"/>
              <a:t>, fungi, 					plants, and animals</a:t>
            </a:r>
          </a:p>
          <a:p>
            <a:endParaRPr lang="en-US" dirty="0"/>
          </a:p>
        </p:txBody>
      </p:sp>
      <p:pic>
        <p:nvPicPr>
          <p:cNvPr id="5" name="Picture 4"/>
          <p:cNvPicPr>
            <a:picLocks noChangeAspect="1"/>
          </p:cNvPicPr>
          <p:nvPr/>
        </p:nvPicPr>
        <p:blipFill>
          <a:blip r:embed="rId2"/>
          <a:stretch>
            <a:fillRect/>
          </a:stretch>
        </p:blipFill>
        <p:spPr>
          <a:xfrm>
            <a:off x="7139189" y="824248"/>
            <a:ext cx="3674772" cy="2067059"/>
          </a:xfrm>
          <a:prstGeom prst="rect">
            <a:avLst/>
          </a:prstGeom>
        </p:spPr>
      </p:pic>
      <p:pic>
        <p:nvPicPr>
          <p:cNvPr id="6" name="Picture 5"/>
          <p:cNvPicPr>
            <a:picLocks noChangeAspect="1"/>
          </p:cNvPicPr>
          <p:nvPr/>
        </p:nvPicPr>
        <p:blipFill>
          <a:blip r:embed="rId3"/>
          <a:stretch>
            <a:fillRect/>
          </a:stretch>
        </p:blipFill>
        <p:spPr>
          <a:xfrm>
            <a:off x="8152326" y="3812146"/>
            <a:ext cx="3732728" cy="2799546"/>
          </a:xfrm>
          <a:prstGeom prst="rect">
            <a:avLst/>
          </a:prstGeom>
        </p:spPr>
      </p:pic>
    </p:spTree>
    <p:extLst>
      <p:ext uri="{BB962C8B-B14F-4D97-AF65-F5344CB8AC3E}">
        <p14:creationId xmlns:p14="http://schemas.microsoft.com/office/powerpoint/2010/main" val="1442367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Complex Genetics</a:t>
            </a:r>
            <a:endParaRPr lang="en-US" dirty="0"/>
          </a:p>
        </p:txBody>
      </p:sp>
      <p:sp>
        <p:nvSpPr>
          <p:cNvPr id="3" name="Content Placeholder 2"/>
          <p:cNvSpPr>
            <a:spLocks noGrp="1"/>
          </p:cNvSpPr>
          <p:nvPr>
            <p:ph sz="half" idx="1"/>
          </p:nvPr>
        </p:nvSpPr>
        <p:spPr/>
        <p:txBody>
          <a:bodyPr>
            <a:normAutofit fontScale="77500" lnSpcReduction="20000"/>
          </a:bodyPr>
          <a:lstStyle/>
          <a:p>
            <a:r>
              <a:rPr lang="en-US" altLang="en-US" b="1" dirty="0">
                <a:solidFill>
                  <a:srgbClr val="FF3300"/>
                </a:solidFill>
              </a:rPr>
              <a:t>Incomplete Dominance</a:t>
            </a:r>
            <a:r>
              <a:rPr lang="en-US" altLang="en-US" b="1" dirty="0"/>
              <a:t> </a:t>
            </a:r>
            <a:r>
              <a:rPr lang="en-US" altLang="en-US" b="1" dirty="0" smtClean="0"/>
              <a:t>– blended </a:t>
            </a:r>
            <a:r>
              <a:rPr lang="en-US" altLang="en-US" b="1" dirty="0"/>
              <a:t>phenotype</a:t>
            </a:r>
          </a:p>
          <a:p>
            <a:pPr>
              <a:buNone/>
            </a:pPr>
            <a:r>
              <a:rPr lang="en-US" altLang="en-US" b="1" dirty="0"/>
              <a:t>	Ex) </a:t>
            </a:r>
            <a:r>
              <a:rPr lang="en-US" b="1" dirty="0"/>
              <a:t>When red roses, which contain the </a:t>
            </a:r>
            <a:r>
              <a:rPr lang="en-US" b="1" dirty="0" smtClean="0"/>
              <a:t>dominant red </a:t>
            </a:r>
            <a:r>
              <a:rPr lang="en-US" b="1" dirty="0"/>
              <a:t>allele, are mated with white roses, which is recessive, the offspring will be heterozygotes and will express a pink phenotype.</a:t>
            </a:r>
            <a:endParaRPr lang="en-US" altLang="en-US" b="1" dirty="0">
              <a:sym typeface="Wingdings" panose="05000000000000000000" pitchFamily="2" charset="2"/>
            </a:endParaRPr>
          </a:p>
          <a:p>
            <a:r>
              <a:rPr lang="en-US" altLang="en-US" b="1" dirty="0">
                <a:solidFill>
                  <a:srgbClr val="FF3300"/>
                </a:solidFill>
                <a:sym typeface="Wingdings" panose="05000000000000000000" pitchFamily="2" charset="2"/>
              </a:rPr>
              <a:t>Codominance</a:t>
            </a:r>
            <a:r>
              <a:rPr lang="en-US" altLang="en-US" b="1" dirty="0">
                <a:sym typeface="Wingdings" panose="05000000000000000000" pitchFamily="2" charset="2"/>
              </a:rPr>
              <a:t> – both parental phenotypes show up in offspring </a:t>
            </a:r>
          </a:p>
          <a:p>
            <a:pPr>
              <a:buNone/>
            </a:pPr>
            <a:r>
              <a:rPr lang="en-US" altLang="en-US" b="1" dirty="0">
                <a:sym typeface="Wingdings" panose="05000000000000000000" pitchFamily="2" charset="2"/>
              </a:rPr>
              <a:t>	Ex) Chickens  Black x  White Black and White feathers</a:t>
            </a:r>
          </a:p>
          <a:p>
            <a:r>
              <a:rPr lang="en-US" altLang="en-US" b="1" dirty="0" smtClean="0">
                <a:solidFill>
                  <a:srgbClr val="FF3300"/>
                </a:solidFill>
                <a:sym typeface="Wingdings" panose="05000000000000000000" pitchFamily="2" charset="2"/>
              </a:rPr>
              <a:t>Sex </a:t>
            </a:r>
            <a:r>
              <a:rPr lang="en-US" altLang="en-US" b="1" dirty="0">
                <a:solidFill>
                  <a:srgbClr val="FF3300"/>
                </a:solidFill>
                <a:sym typeface="Wingdings" panose="05000000000000000000" pitchFamily="2" charset="2"/>
              </a:rPr>
              <a:t>Linkage</a:t>
            </a:r>
            <a:r>
              <a:rPr lang="en-US" altLang="en-US" b="1" dirty="0">
                <a:sym typeface="Wingdings" panose="05000000000000000000" pitchFamily="2" charset="2"/>
              </a:rPr>
              <a:t> – genes carried on sex chromosomes</a:t>
            </a:r>
          </a:p>
          <a:p>
            <a:pPr>
              <a:buNone/>
            </a:pPr>
            <a:r>
              <a:rPr lang="en-US" altLang="en-US" b="1" dirty="0">
                <a:sym typeface="Wingdings" panose="05000000000000000000" pitchFamily="2" charset="2"/>
              </a:rPr>
              <a:t>	  Ex) hemophilia, color blindness Cross shows a </a:t>
            </a:r>
          </a:p>
          <a:p>
            <a:pPr>
              <a:buNone/>
            </a:pPr>
            <a:r>
              <a:rPr lang="en-US" altLang="en-US" b="1" dirty="0">
                <a:sym typeface="Wingdings" panose="05000000000000000000" pitchFamily="2" charset="2"/>
              </a:rPr>
              <a:t>           carrier female and a normal male.  For a female to </a:t>
            </a:r>
          </a:p>
          <a:p>
            <a:pPr>
              <a:buNone/>
            </a:pPr>
            <a:r>
              <a:rPr lang="en-US" altLang="en-US" b="1" dirty="0">
                <a:sym typeface="Wingdings" panose="05000000000000000000" pitchFamily="2" charset="2"/>
              </a:rPr>
              <a:t>           inherit the trait the father must have it and the </a:t>
            </a:r>
          </a:p>
          <a:p>
            <a:pPr>
              <a:buNone/>
            </a:pPr>
            <a:r>
              <a:rPr lang="en-US" altLang="en-US" b="1" dirty="0">
                <a:sym typeface="Wingdings" panose="05000000000000000000" pitchFamily="2" charset="2"/>
              </a:rPr>
              <a:t>           mother must at least be a carrier</a:t>
            </a:r>
          </a:p>
          <a:p>
            <a:endParaRPr lang="en-US" dirty="0"/>
          </a:p>
        </p:txBody>
      </p:sp>
      <p:sp>
        <p:nvSpPr>
          <p:cNvPr id="4" name="Content Placeholder 3"/>
          <p:cNvSpPr>
            <a:spLocks noGrp="1"/>
          </p:cNvSpPr>
          <p:nvPr>
            <p:ph sz="half" idx="2"/>
          </p:nvPr>
        </p:nvSpPr>
        <p:spPr/>
        <p:txBody>
          <a:bodyPr>
            <a:normAutofit fontScale="77500" lnSpcReduction="20000"/>
          </a:bodyPr>
          <a:lstStyle/>
          <a:p>
            <a:r>
              <a:rPr lang="en-US" altLang="en-US" b="1" dirty="0">
                <a:solidFill>
                  <a:srgbClr val="FF3300"/>
                </a:solidFill>
                <a:sym typeface="Wingdings" panose="05000000000000000000" pitchFamily="2" charset="2"/>
              </a:rPr>
              <a:t>Polygenic Inheritance</a:t>
            </a:r>
            <a:r>
              <a:rPr lang="en-US" altLang="en-US" b="1" dirty="0">
                <a:sym typeface="Wingdings" panose="05000000000000000000" pitchFamily="2" charset="2"/>
              </a:rPr>
              <a:t> – traits controlled </a:t>
            </a:r>
          </a:p>
          <a:p>
            <a:pPr>
              <a:buNone/>
            </a:pPr>
            <a:r>
              <a:rPr lang="en-US" altLang="en-US" b="1" dirty="0">
                <a:sym typeface="Wingdings" panose="05000000000000000000" pitchFamily="2" charset="2"/>
              </a:rPr>
              <a:t>	by many genes Ex) Height, hair color.</a:t>
            </a:r>
          </a:p>
          <a:p>
            <a:r>
              <a:rPr lang="en-US" altLang="en-US" b="1" dirty="0">
                <a:solidFill>
                  <a:srgbClr val="FF3300"/>
                </a:solidFill>
                <a:sym typeface="Wingdings" panose="05000000000000000000" pitchFamily="2" charset="2"/>
              </a:rPr>
              <a:t>Aneuploidy</a:t>
            </a:r>
            <a:r>
              <a:rPr lang="en-US" altLang="en-US" b="1" dirty="0">
                <a:sym typeface="Wingdings" panose="05000000000000000000" pitchFamily="2" charset="2"/>
              </a:rPr>
              <a:t> – condition caused by </a:t>
            </a:r>
          </a:p>
          <a:p>
            <a:pPr>
              <a:buNone/>
            </a:pPr>
            <a:r>
              <a:rPr lang="en-US" altLang="en-US" b="1" dirty="0">
                <a:sym typeface="Wingdings" panose="05000000000000000000" pitchFamily="2" charset="2"/>
              </a:rPr>
              <a:t>	having abnormal chromosome number. </a:t>
            </a:r>
          </a:p>
          <a:p>
            <a:pPr>
              <a:buNone/>
            </a:pPr>
            <a:r>
              <a:rPr lang="en-US" altLang="en-US" b="1" dirty="0">
                <a:sym typeface="Wingdings" panose="05000000000000000000" pitchFamily="2" charset="2"/>
              </a:rPr>
              <a:t>	Ex) Down’s Syndrome aka Trisomy 21</a:t>
            </a:r>
          </a:p>
          <a:p>
            <a:endParaRPr lang="en-US" dirty="0"/>
          </a:p>
        </p:txBody>
      </p:sp>
      <p:pic>
        <p:nvPicPr>
          <p:cNvPr id="5" name="Picture 4"/>
          <p:cNvPicPr>
            <a:picLocks noChangeAspect="1"/>
          </p:cNvPicPr>
          <p:nvPr/>
        </p:nvPicPr>
        <p:blipFill>
          <a:blip r:embed="rId2"/>
          <a:stretch>
            <a:fillRect/>
          </a:stretch>
        </p:blipFill>
        <p:spPr>
          <a:xfrm>
            <a:off x="6649633" y="3563439"/>
            <a:ext cx="3717859" cy="2850239"/>
          </a:xfrm>
          <a:prstGeom prst="rect">
            <a:avLst/>
          </a:prstGeom>
        </p:spPr>
      </p:pic>
    </p:spTree>
    <p:extLst>
      <p:ext uri="{BB962C8B-B14F-4D97-AF65-F5344CB8AC3E}">
        <p14:creationId xmlns:p14="http://schemas.microsoft.com/office/powerpoint/2010/main" val="682543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DNA Technology</a:t>
            </a:r>
            <a:endParaRPr lang="en-US" dirty="0"/>
          </a:p>
        </p:txBody>
      </p:sp>
      <p:sp>
        <p:nvSpPr>
          <p:cNvPr id="3" name="Content Placeholder 2"/>
          <p:cNvSpPr>
            <a:spLocks noGrp="1"/>
          </p:cNvSpPr>
          <p:nvPr>
            <p:ph sz="half" idx="1"/>
          </p:nvPr>
        </p:nvSpPr>
        <p:spPr/>
        <p:txBody>
          <a:bodyPr>
            <a:normAutofit fontScale="92500" lnSpcReduction="20000"/>
          </a:bodyPr>
          <a:lstStyle/>
          <a:p>
            <a:pPr>
              <a:lnSpc>
                <a:spcPct val="90000"/>
              </a:lnSpc>
            </a:pPr>
            <a:r>
              <a:rPr lang="en-US" altLang="en-US" b="1" dirty="0">
                <a:latin typeface="Arial" panose="020B0604020202020204" pitchFamily="34" charset="0"/>
                <a:cs typeface="Arial" panose="020B0604020202020204" pitchFamily="34" charset="0"/>
              </a:rPr>
              <a:t>Today, DNA techniques include:</a:t>
            </a:r>
            <a:endParaRPr lang="en-US" altLang="en-US" dirty="0">
              <a:latin typeface="Arial" panose="020B0604020202020204" pitchFamily="34" charset="0"/>
              <a:cs typeface="Arial" panose="020B0604020202020204" pitchFamily="34" charset="0"/>
            </a:endParaRPr>
          </a:p>
          <a:p>
            <a:pPr>
              <a:lnSpc>
                <a:spcPct val="90000"/>
              </a:lnSpc>
              <a:buNone/>
            </a:pPr>
            <a:r>
              <a:rPr lang="en-US" altLang="en-US" b="1" dirty="0">
                <a:latin typeface="Arial" panose="020B0604020202020204" pitchFamily="34" charset="0"/>
                <a:cs typeface="Arial" panose="020B0604020202020204" pitchFamily="34" charset="0"/>
              </a:rPr>
              <a:t>    1)   DNA Extraction – the opening of cells to separate/isolate DNA from other cell parts</a:t>
            </a:r>
            <a:endParaRPr lang="en-US" altLang="en-US" dirty="0">
              <a:latin typeface="Arial" panose="020B0604020202020204" pitchFamily="34" charset="0"/>
              <a:cs typeface="Arial" panose="020B0604020202020204" pitchFamily="34" charset="0"/>
            </a:endParaRPr>
          </a:p>
          <a:p>
            <a:pPr>
              <a:lnSpc>
                <a:spcPct val="90000"/>
              </a:lnSpc>
              <a:buNone/>
            </a:pPr>
            <a:r>
              <a:rPr lang="en-US" altLang="en-US" b="1" dirty="0">
                <a:latin typeface="Arial" panose="020B0604020202020204" pitchFamily="34" charset="0"/>
                <a:cs typeface="Arial" panose="020B0604020202020204" pitchFamily="34" charset="0"/>
              </a:rPr>
              <a:t>	</a:t>
            </a:r>
          </a:p>
          <a:p>
            <a:pPr>
              <a:lnSpc>
                <a:spcPct val="90000"/>
              </a:lnSpc>
              <a:buNone/>
            </a:pPr>
            <a:r>
              <a:rPr lang="en-US" altLang="en-US" b="1" dirty="0">
                <a:latin typeface="Arial" panose="020B0604020202020204" pitchFamily="34" charset="0"/>
                <a:cs typeface="Arial" panose="020B0604020202020204" pitchFamily="34" charset="0"/>
              </a:rPr>
              <a:t>2)   Cutting DNA – large DNA molecules are cut into smaller fragments using restriction enzymes.  These enzymes recognize and cut DNA at specific sequences.  </a:t>
            </a:r>
            <a:endParaRPr lang="en-US" altLang="en-US" dirty="0">
              <a:latin typeface="Arial" panose="020B0604020202020204" pitchFamily="34" charset="0"/>
              <a:cs typeface="Arial" panose="020B0604020202020204" pitchFamily="34" charset="0"/>
            </a:endParaRPr>
          </a:p>
          <a:p>
            <a:pPr>
              <a:lnSpc>
                <a:spcPct val="90000"/>
              </a:lnSpc>
              <a:buNone/>
            </a:pPr>
            <a:r>
              <a:rPr lang="en-US" altLang="en-US" b="1" dirty="0">
                <a:latin typeface="Arial" panose="020B0604020202020204" pitchFamily="34" charset="0"/>
                <a:cs typeface="Arial" panose="020B0604020202020204" pitchFamily="34" charset="0"/>
              </a:rPr>
              <a:t>    3)   Separating DNA – DNA fragments can be separated and analyzed using gel electrophoresis.  This process allows scientists to compare genomes of different organisms, separate genes, and create DNA “fingerprints”</a:t>
            </a:r>
          </a:p>
          <a:p>
            <a:endParaRPr lang="en-US" dirty="0"/>
          </a:p>
        </p:txBody>
      </p:sp>
      <p:sp>
        <p:nvSpPr>
          <p:cNvPr id="6" name="Content Placeholder 5"/>
          <p:cNvSpPr>
            <a:spLocks noGrp="1"/>
          </p:cNvSpPr>
          <p:nvPr>
            <p:ph sz="half" idx="2"/>
          </p:nvPr>
        </p:nvSpPr>
        <p:spPr/>
        <p:txBody>
          <a:bodyPr>
            <a:normAutofit fontScale="92500" lnSpcReduction="20000"/>
          </a:bodyPr>
          <a:lstStyle/>
          <a:p>
            <a:pPr>
              <a:lnSpc>
                <a:spcPct val="90000"/>
              </a:lnSpc>
              <a:buNone/>
            </a:pPr>
            <a:r>
              <a:rPr lang="en-US" altLang="en-US" b="1" dirty="0">
                <a:latin typeface="Arial" panose="020B0604020202020204" pitchFamily="34" charset="0"/>
                <a:cs typeface="Arial" panose="020B0604020202020204" pitchFamily="34" charset="0"/>
              </a:rPr>
              <a:t>Sequencing DNA – this process allows scientists to determine the sequence of N-bases in DNA.</a:t>
            </a:r>
            <a:endParaRPr lang="en-US" altLang="en-US" dirty="0">
              <a:latin typeface="Arial" panose="020B0604020202020204" pitchFamily="34" charset="0"/>
              <a:cs typeface="Arial" panose="020B0604020202020204" pitchFamily="34" charset="0"/>
            </a:endParaRPr>
          </a:p>
          <a:p>
            <a:pPr>
              <a:lnSpc>
                <a:spcPct val="90000"/>
              </a:lnSpc>
              <a:buNone/>
            </a:pPr>
            <a:r>
              <a:rPr lang="en-US" altLang="en-US" b="1" dirty="0">
                <a:latin typeface="Arial" panose="020B0604020202020204" pitchFamily="34" charset="0"/>
                <a:cs typeface="Arial" panose="020B0604020202020204" pitchFamily="34" charset="0"/>
              </a:rPr>
              <a:t>5)   Recombinant DNA – scientists can cut DNA from two sources with the same restriction enzyme and combine them.  This is used in genetic engineering.  This process has been used to create human proteins used to treat disease, create pest-resistant crops, and for many other purposes.</a:t>
            </a:r>
            <a:endParaRPr lang="en-US" altLang="en-US" dirty="0">
              <a:latin typeface="Arial" panose="020B0604020202020204" pitchFamily="34" charset="0"/>
              <a:cs typeface="Arial" panose="020B0604020202020204" pitchFamily="34" charset="0"/>
            </a:endParaRPr>
          </a:p>
          <a:p>
            <a:pPr>
              <a:lnSpc>
                <a:spcPct val="90000"/>
              </a:lnSpc>
              <a:buNone/>
            </a:pPr>
            <a:r>
              <a:rPr lang="en-US" altLang="en-US" b="1" dirty="0">
                <a:latin typeface="Arial" panose="020B0604020202020204" pitchFamily="34" charset="0"/>
                <a:cs typeface="Arial" panose="020B0604020202020204" pitchFamily="34" charset="0"/>
              </a:rPr>
              <a:t>6)   Copying DNA – polymerase chain reaction (PCR) has been developed that makes many copies of a small amount of DNA.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295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Class-Work</a:t>
            </a:r>
            <a:endParaRPr lang="en-US" b="1" dirty="0">
              <a:solidFill>
                <a:srgbClr val="FF0000"/>
              </a:solidFill>
            </a:endParaRPr>
          </a:p>
        </p:txBody>
      </p:sp>
      <p:sp>
        <p:nvSpPr>
          <p:cNvPr id="3" name="Content Placeholder 2"/>
          <p:cNvSpPr>
            <a:spLocks noGrp="1"/>
          </p:cNvSpPr>
          <p:nvPr>
            <p:ph idx="1"/>
          </p:nvPr>
        </p:nvSpPr>
        <p:spPr/>
        <p:txBody>
          <a:bodyPr/>
          <a:lstStyle/>
          <a:p>
            <a:r>
              <a:rPr lang="en-US" sz="3200" b="1" dirty="0"/>
              <a:t>Do all questions on pages </a:t>
            </a:r>
            <a:r>
              <a:rPr lang="en-US" sz="3200" b="1" dirty="0" smtClean="0"/>
              <a:t>61-66.</a:t>
            </a:r>
            <a:endParaRPr lang="en-US" sz="3200" b="1" dirty="0"/>
          </a:p>
          <a:p>
            <a:r>
              <a:rPr lang="en-US" sz="3200" b="1" dirty="0"/>
              <a:t>Make sure to study from your </a:t>
            </a:r>
            <a:r>
              <a:rPr lang="en-US" sz="3200" b="1" dirty="0" smtClean="0"/>
              <a:t>packet</a:t>
            </a:r>
            <a:r>
              <a:rPr lang="en-US" sz="3200" b="1" dirty="0"/>
              <a:t> </a:t>
            </a:r>
            <a:r>
              <a:rPr lang="en-US" sz="3200" b="1" dirty="0" smtClean="0"/>
              <a:t>as well as all the notes you wrote out in your journal, from the beginning of the year!!! The Biology EOC is quickly approaching!!! (: </a:t>
            </a:r>
            <a:r>
              <a:rPr lang="en-US" sz="3200" b="1" dirty="0"/>
              <a:t>Please be prepared</a:t>
            </a:r>
            <a:r>
              <a:rPr lang="en-US" sz="3200" b="1" dirty="0" smtClean="0"/>
              <a:t>!!!</a:t>
            </a:r>
          </a:p>
          <a:p>
            <a:endParaRPr lang="en-US" dirty="0"/>
          </a:p>
        </p:txBody>
      </p:sp>
    </p:spTree>
    <p:extLst>
      <p:ext uri="{BB962C8B-B14F-4D97-AF65-F5344CB8AC3E}">
        <p14:creationId xmlns:p14="http://schemas.microsoft.com/office/powerpoint/2010/main" val="2257625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Evolution</a:t>
            </a:r>
            <a:endParaRPr lang="en-US" dirty="0"/>
          </a:p>
        </p:txBody>
      </p:sp>
      <p:sp>
        <p:nvSpPr>
          <p:cNvPr id="3" name="Content Placeholder 2"/>
          <p:cNvSpPr>
            <a:spLocks noGrp="1"/>
          </p:cNvSpPr>
          <p:nvPr>
            <p:ph idx="1"/>
          </p:nvPr>
        </p:nvSpPr>
        <p:spPr/>
        <p:txBody>
          <a:bodyPr>
            <a:normAutofit fontScale="70000" lnSpcReduction="20000"/>
          </a:bodyPr>
          <a:lstStyle/>
          <a:p>
            <a:r>
              <a:rPr lang="en-US" altLang="en-US" b="1" dirty="0"/>
              <a:t>Charles Darwin – proposed that organisms (species or populations) change over time</a:t>
            </a:r>
          </a:p>
          <a:p>
            <a:r>
              <a:rPr lang="en-US" altLang="en-US" b="1" dirty="0"/>
              <a:t>Occurs by Natural Selection – “survival of the fittest”</a:t>
            </a:r>
          </a:p>
          <a:p>
            <a:r>
              <a:rPr lang="en-US" altLang="en-US" b="1" dirty="0"/>
              <a:t>Lines of evidence </a:t>
            </a:r>
            <a:endParaRPr lang="en-US" altLang="en-US" sz="1600" b="1" dirty="0">
              <a:sym typeface="Wingdings" panose="05000000000000000000" pitchFamily="2" charset="2"/>
            </a:endParaRPr>
          </a:p>
          <a:p>
            <a:pPr>
              <a:buNone/>
            </a:pPr>
            <a:r>
              <a:rPr lang="en-US" altLang="en-US" b="1" dirty="0" smtClean="0"/>
              <a:t>1) </a:t>
            </a:r>
            <a:r>
              <a:rPr lang="en-US" altLang="en-US" b="1" dirty="0"/>
              <a:t>fossils (geologic time)</a:t>
            </a:r>
          </a:p>
          <a:p>
            <a:pPr>
              <a:buNone/>
            </a:pPr>
            <a:r>
              <a:rPr lang="en-US" altLang="en-US" b="1" dirty="0"/>
              <a:t>2) Homologous Structures –</a:t>
            </a:r>
          </a:p>
          <a:p>
            <a:pPr>
              <a:buNone/>
            </a:pPr>
            <a:r>
              <a:rPr lang="en-US" altLang="en-US" b="1" dirty="0"/>
              <a:t>same basic structure formed from</a:t>
            </a:r>
          </a:p>
          <a:p>
            <a:pPr>
              <a:buNone/>
            </a:pPr>
            <a:r>
              <a:rPr lang="en-US" altLang="en-US" b="1" dirty="0"/>
              <a:t>same embryonic </a:t>
            </a:r>
            <a:r>
              <a:rPr lang="en-US" altLang="en-US" b="1" dirty="0" smtClean="0"/>
              <a:t>tissue.</a:t>
            </a:r>
            <a:endParaRPr lang="en-US" altLang="en-US" b="1" dirty="0"/>
          </a:p>
          <a:p>
            <a:pPr>
              <a:buNone/>
            </a:pPr>
            <a:r>
              <a:rPr lang="en-US" altLang="en-US" b="1" dirty="0"/>
              <a:t>3) Analogous Structures – same </a:t>
            </a:r>
          </a:p>
          <a:p>
            <a:pPr>
              <a:buNone/>
            </a:pPr>
            <a:r>
              <a:rPr lang="en-US" altLang="en-US" b="1" dirty="0"/>
              <a:t>basic functions due to same   </a:t>
            </a:r>
          </a:p>
          <a:p>
            <a:pPr>
              <a:buNone/>
            </a:pPr>
            <a:r>
              <a:rPr lang="en-US" altLang="en-US" b="1" dirty="0"/>
              <a:t>environmental </a:t>
            </a:r>
            <a:r>
              <a:rPr lang="en-US" altLang="en-US" b="1" dirty="0" smtClean="0"/>
              <a:t>pressures.</a:t>
            </a:r>
            <a:endParaRPr lang="en-US" altLang="en-US" b="1" dirty="0"/>
          </a:p>
          <a:p>
            <a:pPr>
              <a:buNone/>
            </a:pPr>
            <a:r>
              <a:rPr lang="en-US" altLang="en-US" b="1" dirty="0"/>
              <a:t>4) Vestigial Structures – structures</a:t>
            </a:r>
          </a:p>
          <a:p>
            <a:pPr>
              <a:buNone/>
            </a:pPr>
            <a:r>
              <a:rPr lang="en-US" altLang="en-US" b="1" dirty="0"/>
              <a:t>that have lost function ex) </a:t>
            </a:r>
            <a:r>
              <a:rPr lang="en-US" altLang="en-US" b="1" dirty="0" smtClean="0"/>
              <a:t>appendix.</a:t>
            </a:r>
            <a:endParaRPr lang="en-US" altLang="en-US" b="1" dirty="0"/>
          </a:p>
          <a:p>
            <a:pPr>
              <a:buNone/>
            </a:pPr>
            <a:r>
              <a:rPr lang="en-US" altLang="en-US" b="1" dirty="0"/>
              <a:t>5) Embryology – embryos of various</a:t>
            </a:r>
          </a:p>
          <a:p>
            <a:pPr>
              <a:buNone/>
            </a:pPr>
            <a:r>
              <a:rPr lang="en-US" altLang="en-US" b="1" dirty="0"/>
              <a:t>species appear </a:t>
            </a:r>
            <a:r>
              <a:rPr lang="en-US" altLang="en-US" b="1" dirty="0" smtClean="0"/>
              <a:t>identical.</a:t>
            </a:r>
            <a:endParaRPr lang="en-US" altLang="en-US" b="1" dirty="0"/>
          </a:p>
          <a:p>
            <a:endParaRPr lang="en-US" dirty="0"/>
          </a:p>
        </p:txBody>
      </p:sp>
    </p:spTree>
    <p:extLst>
      <p:ext uri="{BB962C8B-B14F-4D97-AF65-F5344CB8AC3E}">
        <p14:creationId xmlns:p14="http://schemas.microsoft.com/office/powerpoint/2010/main" val="266034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Evolution</a:t>
            </a:r>
            <a:endParaRPr lang="en-US" dirty="0"/>
          </a:p>
        </p:txBody>
      </p:sp>
      <p:sp>
        <p:nvSpPr>
          <p:cNvPr id="3" name="Content Placeholder 2"/>
          <p:cNvSpPr>
            <a:spLocks noGrp="1"/>
          </p:cNvSpPr>
          <p:nvPr>
            <p:ph idx="1"/>
          </p:nvPr>
        </p:nvSpPr>
        <p:spPr/>
        <p:txBody>
          <a:bodyPr/>
          <a:lstStyle/>
          <a:p>
            <a:pPr>
              <a:buNone/>
            </a:pPr>
            <a:r>
              <a:rPr lang="en-US" altLang="en-US" b="1" dirty="0"/>
              <a:t>6) Biochemistry – DNA and protein amino acid sequence comparisons</a:t>
            </a:r>
          </a:p>
          <a:p>
            <a:r>
              <a:rPr lang="en-US" altLang="en-US" b="1" dirty="0"/>
              <a:t>Adaptive radiation – an ancestral </a:t>
            </a:r>
          </a:p>
          <a:p>
            <a:pPr>
              <a:buNone/>
            </a:pPr>
            <a:r>
              <a:rPr lang="en-US" altLang="en-US" b="1" dirty="0"/>
              <a:t>species radiates or diverges into many </a:t>
            </a:r>
          </a:p>
          <a:p>
            <a:pPr>
              <a:buNone/>
            </a:pPr>
            <a:r>
              <a:rPr lang="en-US" altLang="en-US" b="1" dirty="0"/>
              <a:t>species. Ex) Galapagos Finches</a:t>
            </a:r>
          </a:p>
          <a:p>
            <a:r>
              <a:rPr lang="en-US" altLang="en-US" b="1" dirty="0"/>
              <a:t>Origin Ideas</a:t>
            </a:r>
          </a:p>
          <a:p>
            <a:pPr>
              <a:buNone/>
            </a:pPr>
            <a:r>
              <a:rPr lang="en-US" altLang="en-US" b="1" dirty="0"/>
              <a:t>Urey and Miller simulated Earth’s early environment and created organic compounds like amino acid</a:t>
            </a:r>
          </a:p>
          <a:p>
            <a:pPr>
              <a:buNone/>
            </a:pPr>
            <a:r>
              <a:rPr lang="en-US" altLang="en-US" b="1" dirty="0"/>
              <a:t> Endosymbiont theory – eukaryotic </a:t>
            </a:r>
          </a:p>
          <a:p>
            <a:pPr>
              <a:buNone/>
            </a:pPr>
            <a:r>
              <a:rPr lang="en-US" altLang="en-US" b="1" dirty="0"/>
              <a:t>cells formed when prokaryotic cells began</a:t>
            </a:r>
          </a:p>
          <a:p>
            <a:pPr>
              <a:buNone/>
            </a:pPr>
            <a:r>
              <a:rPr lang="en-US" altLang="en-US" b="1" dirty="0"/>
              <a:t>to  live together permanently </a:t>
            </a:r>
          </a:p>
          <a:p>
            <a:endParaRPr lang="en-US" dirty="0"/>
          </a:p>
        </p:txBody>
      </p:sp>
    </p:spTree>
    <p:extLst>
      <p:ext uri="{BB962C8B-B14F-4D97-AF65-F5344CB8AC3E}">
        <p14:creationId xmlns:p14="http://schemas.microsoft.com/office/powerpoint/2010/main" val="2739143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Kingdoms</a:t>
            </a:r>
            <a:endParaRPr lang="en-US" dirty="0"/>
          </a:p>
        </p:txBody>
      </p:sp>
      <p:sp>
        <p:nvSpPr>
          <p:cNvPr id="5" name="Content Placeholder 4"/>
          <p:cNvSpPr>
            <a:spLocks noGrp="1"/>
          </p:cNvSpPr>
          <p:nvPr>
            <p:ph idx="1"/>
          </p:nvPr>
        </p:nvSpPr>
        <p:spPr/>
        <p:txBody>
          <a:bodyPr/>
          <a:lstStyle/>
          <a:p>
            <a:pPr>
              <a:lnSpc>
                <a:spcPct val="90000"/>
              </a:lnSpc>
            </a:pPr>
            <a:r>
              <a:rPr lang="en-US" altLang="en-US" b="1" dirty="0">
                <a:cs typeface="Times New Roman" panose="02020603050405020304" pitchFamily="18" charset="0"/>
              </a:rPr>
              <a:t>How are organism placed into their kingdoms?</a:t>
            </a:r>
          </a:p>
          <a:p>
            <a:pPr>
              <a:lnSpc>
                <a:spcPct val="90000"/>
              </a:lnSpc>
              <a:buNone/>
            </a:pPr>
            <a:r>
              <a:rPr lang="en-US" altLang="en-US" b="1" dirty="0">
                <a:cs typeface="Times New Roman" panose="02020603050405020304" pitchFamily="18" charset="0"/>
              </a:rPr>
              <a:t>	1) Cell type, complex or simple  </a:t>
            </a:r>
          </a:p>
          <a:p>
            <a:pPr>
              <a:lnSpc>
                <a:spcPct val="90000"/>
              </a:lnSpc>
              <a:buNone/>
            </a:pPr>
            <a:r>
              <a:rPr lang="en-US" altLang="en-US" b="1" dirty="0">
                <a:cs typeface="Times New Roman" panose="02020603050405020304" pitchFamily="18" charset="0"/>
              </a:rPr>
              <a:t>	2) Their ability to make food</a:t>
            </a:r>
          </a:p>
          <a:p>
            <a:pPr>
              <a:lnSpc>
                <a:spcPct val="90000"/>
              </a:lnSpc>
            </a:pPr>
            <a:r>
              <a:rPr lang="en-US" altLang="en-US" b="1" dirty="0">
                <a:cs typeface="Times New Roman" panose="02020603050405020304" pitchFamily="18" charset="0"/>
              </a:rPr>
              <a:t>3) The number of cells in their body</a:t>
            </a:r>
          </a:p>
          <a:p>
            <a:pPr>
              <a:lnSpc>
                <a:spcPct val="90000"/>
              </a:lnSpc>
            </a:pPr>
            <a:r>
              <a:rPr lang="en-US" altLang="en-US" b="1" dirty="0"/>
              <a:t>Five Kingdom </a:t>
            </a:r>
            <a:r>
              <a:rPr lang="en-US" altLang="en-US" b="1" dirty="0" smtClean="0"/>
              <a:t>System: Mon</a:t>
            </a:r>
          </a:p>
          <a:p>
            <a:pPr>
              <a:lnSpc>
                <a:spcPct val="90000"/>
              </a:lnSpc>
            </a:pPr>
            <a:r>
              <a:rPr lang="en-US" altLang="en-US" b="1" dirty="0" smtClean="0"/>
              <a:t>1. </a:t>
            </a:r>
            <a:r>
              <a:rPr lang="en-US" altLang="en-US" b="1" dirty="0" err="1" smtClean="0"/>
              <a:t>Monera</a:t>
            </a:r>
            <a:r>
              <a:rPr lang="en-US" altLang="en-US" b="1" dirty="0" smtClean="0"/>
              <a:t> – All prokaryotic (such as bacteria)</a:t>
            </a:r>
            <a:endParaRPr lang="en-US" altLang="en-US" b="1" dirty="0"/>
          </a:p>
          <a:p>
            <a:pPr>
              <a:lnSpc>
                <a:spcPct val="90000"/>
              </a:lnSpc>
              <a:buNone/>
            </a:pPr>
            <a:r>
              <a:rPr lang="en-US" altLang="en-US" b="1" dirty="0" smtClean="0"/>
              <a:t>   2. Protista </a:t>
            </a:r>
            <a:r>
              <a:rPr lang="en-US" altLang="en-US" b="1" dirty="0"/>
              <a:t>– most are unicellular, eukaryotic, and aquatic</a:t>
            </a:r>
          </a:p>
          <a:p>
            <a:pPr>
              <a:lnSpc>
                <a:spcPct val="90000"/>
              </a:lnSpc>
              <a:buNone/>
            </a:pPr>
            <a:r>
              <a:rPr lang="en-US" altLang="en-US" b="1" dirty="0"/>
              <a:t>	3</a:t>
            </a:r>
            <a:r>
              <a:rPr lang="en-US" altLang="en-US" b="1" dirty="0" smtClean="0"/>
              <a:t>. Fungi </a:t>
            </a:r>
            <a:r>
              <a:rPr lang="en-US" altLang="en-US" b="1" dirty="0"/>
              <a:t>– all eukaryotic heterotrophs that act as decomposers</a:t>
            </a:r>
          </a:p>
          <a:p>
            <a:pPr>
              <a:lnSpc>
                <a:spcPct val="90000"/>
              </a:lnSpc>
              <a:buNone/>
            </a:pPr>
            <a:r>
              <a:rPr lang="en-US" altLang="en-US" b="1" dirty="0"/>
              <a:t>	4</a:t>
            </a:r>
            <a:r>
              <a:rPr lang="en-US" altLang="en-US" b="1" dirty="0" smtClean="0"/>
              <a:t>. Plantae </a:t>
            </a:r>
            <a:r>
              <a:rPr lang="en-US" altLang="en-US" b="1" dirty="0"/>
              <a:t>– all eukaryotic autotrophs</a:t>
            </a:r>
          </a:p>
          <a:p>
            <a:pPr>
              <a:lnSpc>
                <a:spcPct val="90000"/>
              </a:lnSpc>
              <a:buNone/>
            </a:pPr>
            <a:r>
              <a:rPr lang="en-US" altLang="en-US" b="1" dirty="0"/>
              <a:t>	</a:t>
            </a:r>
            <a:r>
              <a:rPr lang="en-US" altLang="en-US" b="1" dirty="0" smtClean="0"/>
              <a:t>5. Animalia </a:t>
            </a:r>
            <a:r>
              <a:rPr lang="en-US" altLang="en-US" b="1" dirty="0"/>
              <a:t>– all eukaryotic heterotrophs that must eat other organisms for food</a:t>
            </a:r>
          </a:p>
          <a:p>
            <a:endParaRPr lang="en-US" dirty="0"/>
          </a:p>
        </p:txBody>
      </p:sp>
    </p:spTree>
    <p:extLst>
      <p:ext uri="{BB962C8B-B14F-4D97-AF65-F5344CB8AC3E}">
        <p14:creationId xmlns:p14="http://schemas.microsoft.com/office/powerpoint/2010/main" val="2009308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Plants</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altLang="en-US" b="1" dirty="0"/>
              <a:t>Plant cell structure – cell walls, large vacuole, chloroplasts</a:t>
            </a:r>
          </a:p>
          <a:p>
            <a:pPr>
              <a:lnSpc>
                <a:spcPct val="90000"/>
              </a:lnSpc>
            </a:pPr>
            <a:r>
              <a:rPr lang="en-US" altLang="en-US" b="1" dirty="0"/>
              <a:t>Photosynthesis</a:t>
            </a:r>
          </a:p>
          <a:p>
            <a:pPr>
              <a:lnSpc>
                <a:spcPct val="90000"/>
              </a:lnSpc>
            </a:pPr>
            <a:r>
              <a:rPr lang="en-US" altLang="en-US" b="1" dirty="0"/>
              <a:t>Classification – 4 groups</a:t>
            </a:r>
          </a:p>
          <a:p>
            <a:pPr>
              <a:lnSpc>
                <a:spcPct val="90000"/>
              </a:lnSpc>
              <a:buNone/>
            </a:pPr>
            <a:r>
              <a:rPr lang="en-US" altLang="en-US" b="1" dirty="0"/>
              <a:t>1) Nonvascular – no true roots/stems/leaves – ex) mosses (Bryophytes)</a:t>
            </a:r>
          </a:p>
          <a:p>
            <a:pPr>
              <a:lnSpc>
                <a:spcPct val="90000"/>
              </a:lnSpc>
              <a:buNone/>
            </a:pPr>
            <a:r>
              <a:rPr lang="en-US" altLang="en-US" b="1" dirty="0"/>
              <a:t>2) Seedless vascular plants – Ferns </a:t>
            </a:r>
          </a:p>
          <a:p>
            <a:pPr>
              <a:lnSpc>
                <a:spcPct val="90000"/>
              </a:lnSpc>
              <a:buNone/>
            </a:pPr>
            <a:r>
              <a:rPr lang="en-US" altLang="en-US" b="1" dirty="0"/>
              <a:t>3) Vascular with seeds in cones – Gymnosperms (pines, fir, spruce)</a:t>
            </a:r>
          </a:p>
          <a:p>
            <a:pPr>
              <a:lnSpc>
                <a:spcPct val="90000"/>
              </a:lnSpc>
              <a:buNone/>
            </a:pPr>
            <a:r>
              <a:rPr lang="en-US" altLang="en-US" b="1" dirty="0"/>
              <a:t>4) Vascular with seeds in fruits – Angiosperms – flowering plants</a:t>
            </a:r>
          </a:p>
          <a:p>
            <a:pPr>
              <a:lnSpc>
                <a:spcPct val="90000"/>
              </a:lnSpc>
            </a:pPr>
            <a:r>
              <a:rPr lang="en-US" altLang="en-US" b="1" dirty="0"/>
              <a:t>Types of Vascular Tissue </a:t>
            </a:r>
          </a:p>
          <a:p>
            <a:pPr>
              <a:lnSpc>
                <a:spcPct val="90000"/>
              </a:lnSpc>
              <a:buNone/>
            </a:pPr>
            <a:r>
              <a:rPr lang="en-US" altLang="en-US" b="1" dirty="0"/>
              <a:t>	A) Xylem – transports water from roots to leaves</a:t>
            </a:r>
          </a:p>
          <a:p>
            <a:pPr>
              <a:lnSpc>
                <a:spcPct val="90000"/>
              </a:lnSpc>
              <a:buNone/>
            </a:pPr>
            <a:r>
              <a:rPr lang="en-US" altLang="en-US" b="1" dirty="0"/>
              <a:t>	B) Phloem – transports sugars from leaves to roots</a:t>
            </a:r>
          </a:p>
          <a:p>
            <a:pPr>
              <a:lnSpc>
                <a:spcPct val="90000"/>
              </a:lnSpc>
              <a:buNone/>
            </a:pPr>
            <a:r>
              <a:rPr lang="en-US" altLang="en-US" b="1" dirty="0"/>
              <a:t>Reproductive Life Cycle – called Alternation of Generations</a:t>
            </a:r>
          </a:p>
          <a:p>
            <a:endParaRPr lang="en-US" dirty="0"/>
          </a:p>
        </p:txBody>
      </p:sp>
    </p:spTree>
    <p:extLst>
      <p:ext uri="{BB962C8B-B14F-4D97-AF65-F5344CB8AC3E}">
        <p14:creationId xmlns:p14="http://schemas.microsoft.com/office/powerpoint/2010/main" val="369212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Cells</a:t>
            </a:r>
            <a:endParaRPr lang="en-US" dirty="0"/>
          </a:p>
        </p:txBody>
      </p:sp>
      <p:sp>
        <p:nvSpPr>
          <p:cNvPr id="3" name="Content Placeholder 2"/>
          <p:cNvSpPr>
            <a:spLocks noGrp="1"/>
          </p:cNvSpPr>
          <p:nvPr>
            <p:ph sz="half" idx="1"/>
          </p:nvPr>
        </p:nvSpPr>
        <p:spPr>
          <a:xfrm>
            <a:off x="1066800" y="2103120"/>
            <a:ext cx="6016580" cy="3749040"/>
          </a:xfrm>
        </p:spPr>
        <p:txBody>
          <a:bodyPr>
            <a:normAutofit fontScale="92500" lnSpcReduction="10000"/>
          </a:bodyPr>
          <a:lstStyle/>
          <a:p>
            <a:pPr>
              <a:lnSpc>
                <a:spcPct val="90000"/>
              </a:lnSpc>
            </a:pPr>
            <a:r>
              <a:rPr lang="en-US" altLang="en-US" b="1" dirty="0">
                <a:solidFill>
                  <a:srgbClr val="FF3300"/>
                </a:solidFill>
              </a:rPr>
              <a:t>Cell theory  - 3 parts </a:t>
            </a:r>
          </a:p>
          <a:p>
            <a:pPr>
              <a:lnSpc>
                <a:spcPct val="90000"/>
              </a:lnSpc>
              <a:buNone/>
            </a:pPr>
            <a:r>
              <a:rPr lang="en-US" altLang="en-US" b="1" dirty="0"/>
              <a:t>	1) cells are basic unit of life </a:t>
            </a:r>
          </a:p>
          <a:p>
            <a:pPr>
              <a:lnSpc>
                <a:spcPct val="90000"/>
              </a:lnSpc>
              <a:buNone/>
            </a:pPr>
            <a:r>
              <a:rPr lang="en-US" altLang="en-US" b="1" dirty="0"/>
              <a:t>	2) cells come from existing cells</a:t>
            </a:r>
          </a:p>
          <a:p>
            <a:pPr>
              <a:lnSpc>
                <a:spcPct val="90000"/>
              </a:lnSpc>
              <a:buNone/>
            </a:pPr>
            <a:r>
              <a:rPr lang="en-US" altLang="en-US" b="1" dirty="0"/>
              <a:t>	3) all organisms are composed of cells</a:t>
            </a:r>
          </a:p>
          <a:p>
            <a:pPr>
              <a:lnSpc>
                <a:spcPct val="90000"/>
              </a:lnSpc>
            </a:pPr>
            <a:r>
              <a:rPr lang="en-US" altLang="en-US" b="1" dirty="0">
                <a:solidFill>
                  <a:srgbClr val="FF3300"/>
                </a:solidFill>
              </a:rPr>
              <a:t>Prokaryotic                 versus                     Eukaryotic</a:t>
            </a:r>
            <a:r>
              <a:rPr lang="en-US" altLang="en-US" b="1" dirty="0"/>
              <a:t> </a:t>
            </a:r>
          </a:p>
          <a:p>
            <a:pPr>
              <a:lnSpc>
                <a:spcPct val="90000"/>
              </a:lnSpc>
              <a:buNone/>
            </a:pPr>
            <a:r>
              <a:rPr lang="en-US" altLang="en-US" b="1" dirty="0"/>
              <a:t>	A) simple               		             A) complex</a:t>
            </a:r>
          </a:p>
          <a:p>
            <a:pPr>
              <a:lnSpc>
                <a:spcPct val="90000"/>
              </a:lnSpc>
              <a:buNone/>
            </a:pPr>
            <a:r>
              <a:rPr lang="en-US" altLang="en-US" b="1" dirty="0"/>
              <a:t>	B) has no nucleus		             B) has a MB nucleus</a:t>
            </a:r>
          </a:p>
          <a:p>
            <a:pPr>
              <a:lnSpc>
                <a:spcPct val="90000"/>
              </a:lnSpc>
              <a:buNone/>
            </a:pPr>
            <a:r>
              <a:rPr lang="en-US" altLang="en-US" b="1" dirty="0"/>
              <a:t>	C) has no MB organelles	             C) has MB organelles</a:t>
            </a:r>
          </a:p>
          <a:p>
            <a:pPr>
              <a:lnSpc>
                <a:spcPct val="90000"/>
              </a:lnSpc>
              <a:buNone/>
            </a:pPr>
            <a:r>
              <a:rPr lang="en-US" altLang="en-US" b="1" dirty="0"/>
              <a:t>	D) includes bacteria	             D) includes </a:t>
            </a:r>
            <a:r>
              <a:rPr lang="en-US" altLang="en-US" b="1" dirty="0" err="1"/>
              <a:t>protists</a:t>
            </a:r>
            <a:r>
              <a:rPr lang="en-US" altLang="en-US" b="1" dirty="0"/>
              <a:t>, fungi, 					plants, and animals</a:t>
            </a:r>
          </a:p>
          <a:p>
            <a:endParaRPr lang="en-US" dirty="0"/>
          </a:p>
        </p:txBody>
      </p:sp>
      <p:sp>
        <p:nvSpPr>
          <p:cNvPr id="4" name="Content Placeholder 3"/>
          <p:cNvSpPr>
            <a:spLocks noGrp="1"/>
          </p:cNvSpPr>
          <p:nvPr>
            <p:ph sz="half" idx="2"/>
          </p:nvPr>
        </p:nvSpPr>
        <p:spPr>
          <a:xfrm>
            <a:off x="6782442" y="356682"/>
            <a:ext cx="5078999" cy="6134269"/>
          </a:xfrm>
        </p:spPr>
        <p:txBody>
          <a:bodyPr>
            <a:normAutofit fontScale="92500" lnSpcReduction="10000"/>
          </a:bodyPr>
          <a:lstStyle/>
          <a:p>
            <a:pPr>
              <a:lnSpc>
                <a:spcPct val="90000"/>
              </a:lnSpc>
            </a:pPr>
            <a:r>
              <a:rPr lang="en-US" altLang="en-US" b="1" dirty="0">
                <a:solidFill>
                  <a:srgbClr val="FF3300"/>
                </a:solidFill>
              </a:rPr>
              <a:t>Organelles – compartments for carrying out specific jobs / chemical reactions</a:t>
            </a:r>
          </a:p>
          <a:p>
            <a:pPr>
              <a:lnSpc>
                <a:spcPct val="90000"/>
              </a:lnSpc>
              <a:buNone/>
            </a:pPr>
            <a:r>
              <a:rPr lang="en-US" altLang="en-US" b="1" dirty="0"/>
              <a:t>	1) chloroplast – photosynthesis</a:t>
            </a:r>
          </a:p>
          <a:p>
            <a:pPr>
              <a:lnSpc>
                <a:spcPct val="90000"/>
              </a:lnSpc>
              <a:buNone/>
            </a:pPr>
            <a:r>
              <a:rPr lang="en-US" altLang="en-US" b="1" dirty="0"/>
              <a:t>	2) mitochondria – cellular respiration</a:t>
            </a:r>
          </a:p>
          <a:p>
            <a:pPr>
              <a:lnSpc>
                <a:spcPct val="90000"/>
              </a:lnSpc>
              <a:buNone/>
            </a:pPr>
            <a:r>
              <a:rPr lang="en-US" altLang="en-US" b="1" dirty="0"/>
              <a:t>	3) ribosomes – protein synthesis</a:t>
            </a:r>
          </a:p>
          <a:p>
            <a:pPr>
              <a:lnSpc>
                <a:spcPct val="90000"/>
              </a:lnSpc>
              <a:buNone/>
            </a:pPr>
            <a:r>
              <a:rPr lang="en-US" altLang="en-US" b="1" dirty="0"/>
              <a:t>	4) vacuoles – storage</a:t>
            </a:r>
          </a:p>
          <a:p>
            <a:pPr>
              <a:lnSpc>
                <a:spcPct val="90000"/>
              </a:lnSpc>
              <a:buNone/>
            </a:pPr>
            <a:r>
              <a:rPr lang="en-US" altLang="en-US" b="1" dirty="0"/>
              <a:t>	5) nucleus – contains DNA and </a:t>
            </a:r>
          </a:p>
          <a:p>
            <a:pPr>
              <a:lnSpc>
                <a:spcPct val="90000"/>
              </a:lnSpc>
              <a:buNone/>
            </a:pPr>
            <a:r>
              <a:rPr lang="en-US" altLang="en-US" b="1" dirty="0"/>
              <a:t>		      controls cell actions</a:t>
            </a:r>
          </a:p>
          <a:p>
            <a:pPr>
              <a:lnSpc>
                <a:spcPct val="90000"/>
              </a:lnSpc>
              <a:buNone/>
            </a:pPr>
            <a:r>
              <a:rPr lang="en-US" altLang="en-US" b="1" dirty="0"/>
              <a:t>	6) nucleolus – site of ribosome formation </a:t>
            </a:r>
          </a:p>
          <a:p>
            <a:pPr>
              <a:lnSpc>
                <a:spcPct val="90000"/>
              </a:lnSpc>
            </a:pPr>
            <a:endParaRPr lang="en-US" altLang="en-US" b="1" dirty="0" smtClean="0">
              <a:solidFill>
                <a:srgbClr val="FF3300"/>
              </a:solidFill>
            </a:endParaRPr>
          </a:p>
          <a:p>
            <a:pPr>
              <a:lnSpc>
                <a:spcPct val="90000"/>
              </a:lnSpc>
            </a:pPr>
            <a:endParaRPr lang="en-US" altLang="en-US" b="1" dirty="0">
              <a:solidFill>
                <a:srgbClr val="FF3300"/>
              </a:solidFill>
            </a:endParaRPr>
          </a:p>
          <a:p>
            <a:pPr>
              <a:lnSpc>
                <a:spcPct val="90000"/>
              </a:lnSpc>
            </a:pPr>
            <a:endParaRPr lang="en-US" altLang="en-US" b="1" dirty="0" smtClean="0">
              <a:solidFill>
                <a:srgbClr val="FF3300"/>
              </a:solidFill>
            </a:endParaRPr>
          </a:p>
          <a:p>
            <a:endParaRPr lang="en-US" dirty="0"/>
          </a:p>
        </p:txBody>
      </p:sp>
      <p:pic>
        <p:nvPicPr>
          <p:cNvPr id="5" name="Picture 4"/>
          <p:cNvPicPr>
            <a:picLocks noChangeAspect="1"/>
          </p:cNvPicPr>
          <p:nvPr/>
        </p:nvPicPr>
        <p:blipFill>
          <a:blip r:embed="rId2"/>
          <a:stretch>
            <a:fillRect/>
          </a:stretch>
        </p:blipFill>
        <p:spPr>
          <a:xfrm>
            <a:off x="7554977" y="3214363"/>
            <a:ext cx="4258018" cy="2928859"/>
          </a:xfrm>
          <a:prstGeom prst="rect">
            <a:avLst/>
          </a:prstGeom>
        </p:spPr>
      </p:pic>
    </p:spTree>
    <p:extLst>
      <p:ext uri="{BB962C8B-B14F-4D97-AF65-F5344CB8AC3E}">
        <p14:creationId xmlns:p14="http://schemas.microsoft.com/office/powerpoint/2010/main" val="2365824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Cells Continue….</a:t>
            </a:r>
            <a:endParaRPr lang="en-US" dirty="0"/>
          </a:p>
        </p:txBody>
      </p:sp>
      <p:sp>
        <p:nvSpPr>
          <p:cNvPr id="3" name="Content Placeholder 2"/>
          <p:cNvSpPr>
            <a:spLocks noGrp="1"/>
          </p:cNvSpPr>
          <p:nvPr>
            <p:ph idx="1"/>
          </p:nvPr>
        </p:nvSpPr>
        <p:spPr/>
        <p:txBody>
          <a:bodyPr/>
          <a:lstStyle/>
          <a:p>
            <a:pPr>
              <a:lnSpc>
                <a:spcPct val="90000"/>
              </a:lnSpc>
            </a:pPr>
            <a:r>
              <a:rPr lang="en-US" altLang="en-US" b="1" dirty="0">
                <a:solidFill>
                  <a:srgbClr val="FF3300"/>
                </a:solidFill>
              </a:rPr>
              <a:t>Plant                                  versus                   Animal</a:t>
            </a:r>
          </a:p>
          <a:p>
            <a:pPr>
              <a:lnSpc>
                <a:spcPct val="90000"/>
              </a:lnSpc>
              <a:buNone/>
            </a:pPr>
            <a:r>
              <a:rPr lang="en-US" altLang="en-US" b="1" dirty="0"/>
              <a:t>	A) has cell wall		                  A) no cell wall</a:t>
            </a:r>
          </a:p>
          <a:p>
            <a:pPr>
              <a:lnSpc>
                <a:spcPct val="90000"/>
              </a:lnSpc>
              <a:buNone/>
            </a:pPr>
            <a:r>
              <a:rPr lang="en-US" altLang="en-US" b="1" dirty="0"/>
              <a:t>	B) has chloroplasts/plastids                          B) has no 			                                                                 plastids/chloroplasts</a:t>
            </a:r>
          </a:p>
          <a:p>
            <a:pPr>
              <a:lnSpc>
                <a:spcPct val="90000"/>
              </a:lnSpc>
              <a:buNone/>
            </a:pPr>
            <a:r>
              <a:rPr lang="en-US" altLang="en-US" b="1" dirty="0"/>
              <a:t>	C) has large vacuole	                 C) has small vacuoles</a:t>
            </a:r>
          </a:p>
          <a:p>
            <a:endParaRPr lang="en-US" dirty="0"/>
          </a:p>
        </p:txBody>
      </p:sp>
      <p:pic>
        <p:nvPicPr>
          <p:cNvPr id="4" name="Picture 3"/>
          <p:cNvPicPr>
            <a:picLocks noChangeAspect="1"/>
          </p:cNvPicPr>
          <p:nvPr/>
        </p:nvPicPr>
        <p:blipFill>
          <a:blip r:embed="rId2"/>
          <a:stretch>
            <a:fillRect/>
          </a:stretch>
        </p:blipFill>
        <p:spPr>
          <a:xfrm>
            <a:off x="7487478" y="3561523"/>
            <a:ext cx="4360792" cy="2907194"/>
          </a:xfrm>
          <a:prstGeom prst="rect">
            <a:avLst/>
          </a:prstGeom>
        </p:spPr>
      </p:pic>
    </p:spTree>
    <p:extLst>
      <p:ext uri="{BB962C8B-B14F-4D97-AF65-F5344CB8AC3E}">
        <p14:creationId xmlns:p14="http://schemas.microsoft.com/office/powerpoint/2010/main" val="135581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Transport</a:t>
            </a:r>
            <a:endParaRPr lang="en-US" dirty="0"/>
          </a:p>
        </p:txBody>
      </p:sp>
      <p:sp>
        <p:nvSpPr>
          <p:cNvPr id="3" name="Content Placeholder 2"/>
          <p:cNvSpPr>
            <a:spLocks noGrp="1"/>
          </p:cNvSpPr>
          <p:nvPr>
            <p:ph idx="1"/>
          </p:nvPr>
        </p:nvSpPr>
        <p:spPr/>
        <p:txBody>
          <a:bodyPr>
            <a:normAutofit fontScale="77500" lnSpcReduction="20000"/>
          </a:bodyPr>
          <a:lstStyle/>
          <a:p>
            <a:r>
              <a:rPr lang="en-US" altLang="en-US" b="1" dirty="0"/>
              <a:t>Plasma membrane controls </a:t>
            </a:r>
            <a:r>
              <a:rPr lang="en-US" altLang="en-US" b="1" dirty="0">
                <a:solidFill>
                  <a:srgbClr val="FF3300"/>
                </a:solidFill>
              </a:rPr>
              <a:t>homeostasis</a:t>
            </a:r>
            <a:r>
              <a:rPr lang="en-US" altLang="en-US" b="1" dirty="0"/>
              <a:t> (balance)</a:t>
            </a:r>
          </a:p>
          <a:p>
            <a:r>
              <a:rPr lang="en-US" altLang="en-US" b="1" dirty="0"/>
              <a:t>Structure – composed of a phospholipid bilayer with</a:t>
            </a:r>
          </a:p>
          <a:p>
            <a:pPr>
              <a:buNone/>
            </a:pPr>
            <a:r>
              <a:rPr lang="en-US" altLang="en-US" b="1" dirty="0"/>
              <a:t>	 embedded proteins “gates</a:t>
            </a:r>
            <a:r>
              <a:rPr lang="en-US" altLang="en-US" b="1" dirty="0" smtClean="0"/>
              <a:t>”</a:t>
            </a:r>
          </a:p>
          <a:p>
            <a:pPr>
              <a:buNone/>
            </a:pPr>
            <a:endParaRPr lang="en-US" altLang="en-US" b="1" dirty="0"/>
          </a:p>
          <a:p>
            <a:r>
              <a:rPr lang="en-US" altLang="en-US" b="1" dirty="0"/>
              <a:t>Function – acts as a </a:t>
            </a:r>
            <a:r>
              <a:rPr lang="en-US" altLang="en-US" b="1" dirty="0">
                <a:solidFill>
                  <a:srgbClr val="FF3300"/>
                </a:solidFill>
              </a:rPr>
              <a:t>selectively permeable</a:t>
            </a:r>
            <a:r>
              <a:rPr lang="en-US" altLang="en-US" b="1" dirty="0"/>
              <a:t> boundary </a:t>
            </a:r>
          </a:p>
          <a:p>
            <a:pPr>
              <a:buNone/>
            </a:pPr>
            <a:r>
              <a:rPr lang="en-US" altLang="en-US" b="1" dirty="0"/>
              <a:t>	around the </a:t>
            </a:r>
            <a:r>
              <a:rPr lang="en-US" altLang="en-US" b="1" dirty="0" smtClean="0"/>
              <a:t>cell.</a:t>
            </a:r>
          </a:p>
          <a:p>
            <a:r>
              <a:rPr lang="en-US" altLang="en-US" b="1" dirty="0"/>
              <a:t>Types of Passive Transport – no energy required</a:t>
            </a:r>
          </a:p>
          <a:p>
            <a:pPr>
              <a:buNone/>
            </a:pPr>
            <a:r>
              <a:rPr lang="en-US" altLang="en-US" b="1" dirty="0"/>
              <a:t>	1) </a:t>
            </a:r>
            <a:r>
              <a:rPr lang="en-US" altLang="en-US" b="1" dirty="0">
                <a:solidFill>
                  <a:srgbClr val="FF3300"/>
                </a:solidFill>
              </a:rPr>
              <a:t>Diffusion</a:t>
            </a:r>
            <a:r>
              <a:rPr lang="en-US" altLang="en-US" b="1" dirty="0"/>
              <a:t> – moves substances from high to low concentrations down their concentration gradient</a:t>
            </a:r>
          </a:p>
          <a:p>
            <a:pPr>
              <a:buNone/>
            </a:pPr>
            <a:r>
              <a:rPr lang="en-US" altLang="en-US" b="1" dirty="0"/>
              <a:t>	2) </a:t>
            </a:r>
            <a:r>
              <a:rPr lang="en-US" altLang="en-US" b="1" dirty="0">
                <a:solidFill>
                  <a:srgbClr val="FF3300"/>
                </a:solidFill>
              </a:rPr>
              <a:t>Osmosis </a:t>
            </a:r>
            <a:r>
              <a:rPr lang="en-US" altLang="en-US" b="1" dirty="0"/>
              <a:t>– the diffusion of water from high to lower water concentrations down its concentration gradient</a:t>
            </a:r>
          </a:p>
          <a:p>
            <a:pPr>
              <a:buNone/>
            </a:pPr>
            <a:r>
              <a:rPr lang="en-US" altLang="en-US" b="1" dirty="0"/>
              <a:t>	Ex) cell in salt water – shrivels</a:t>
            </a:r>
            <a:r>
              <a:rPr lang="en-US" altLang="en-US" sz="1600" b="1" dirty="0"/>
              <a:t>      </a:t>
            </a:r>
            <a:r>
              <a:rPr lang="en-US" altLang="en-US" b="1" dirty="0"/>
              <a:t>Ex) cell in fresh water swells</a:t>
            </a:r>
          </a:p>
          <a:p>
            <a:pPr>
              <a:buNone/>
            </a:pPr>
            <a:r>
              <a:rPr lang="en-US" altLang="en-US" b="1" dirty="0"/>
              <a:t>	3) </a:t>
            </a:r>
            <a:r>
              <a:rPr lang="en-US" altLang="en-US" b="1" dirty="0">
                <a:solidFill>
                  <a:srgbClr val="FF3300"/>
                </a:solidFill>
              </a:rPr>
              <a:t>Facilitated diffusion</a:t>
            </a:r>
            <a:r>
              <a:rPr lang="en-US" altLang="en-US" b="1" dirty="0"/>
              <a:t> – movement of a substance down its concentration through a transport protein channel</a:t>
            </a:r>
          </a:p>
          <a:p>
            <a:r>
              <a:rPr lang="en-US" altLang="en-US" b="1" dirty="0">
                <a:solidFill>
                  <a:srgbClr val="FF3300"/>
                </a:solidFill>
              </a:rPr>
              <a:t>Active Transport</a:t>
            </a:r>
            <a:r>
              <a:rPr lang="en-US" altLang="en-US" b="1" dirty="0"/>
              <a:t> – requires energy – moves substances against the concentration gradient from low to high concentrations</a:t>
            </a:r>
          </a:p>
          <a:p>
            <a:pPr>
              <a:buNone/>
            </a:pPr>
            <a:endParaRPr lang="en-US" altLang="en-US" b="1" dirty="0"/>
          </a:p>
        </p:txBody>
      </p:sp>
      <p:pic>
        <p:nvPicPr>
          <p:cNvPr id="4" name="Picture 3"/>
          <p:cNvPicPr>
            <a:picLocks noChangeAspect="1"/>
          </p:cNvPicPr>
          <p:nvPr/>
        </p:nvPicPr>
        <p:blipFill>
          <a:blip r:embed="rId2"/>
          <a:stretch>
            <a:fillRect/>
          </a:stretch>
        </p:blipFill>
        <p:spPr>
          <a:xfrm>
            <a:off x="6712584" y="553668"/>
            <a:ext cx="2745032" cy="1549452"/>
          </a:xfrm>
          <a:prstGeom prst="rect">
            <a:avLst/>
          </a:prstGeom>
        </p:spPr>
      </p:pic>
      <p:pic>
        <p:nvPicPr>
          <p:cNvPr id="5" name="Picture 4"/>
          <p:cNvPicPr>
            <a:picLocks noChangeAspect="1"/>
          </p:cNvPicPr>
          <p:nvPr/>
        </p:nvPicPr>
        <p:blipFill>
          <a:blip r:embed="rId3"/>
          <a:stretch>
            <a:fillRect/>
          </a:stretch>
        </p:blipFill>
        <p:spPr>
          <a:xfrm>
            <a:off x="6247977" y="2087708"/>
            <a:ext cx="4877223" cy="1981372"/>
          </a:xfrm>
          <a:prstGeom prst="rect">
            <a:avLst/>
          </a:prstGeom>
        </p:spPr>
      </p:pic>
    </p:spTree>
    <p:extLst>
      <p:ext uri="{BB962C8B-B14F-4D97-AF65-F5344CB8AC3E}">
        <p14:creationId xmlns:p14="http://schemas.microsoft.com/office/powerpoint/2010/main" val="3285101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Photosynthesis</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pPr>
            <a:r>
              <a:rPr lang="en-US" altLang="en-US" b="1" dirty="0"/>
              <a:t>The process used by </a:t>
            </a:r>
            <a:r>
              <a:rPr lang="en-US" altLang="en-US" b="1" dirty="0">
                <a:solidFill>
                  <a:srgbClr val="FF3300"/>
                </a:solidFill>
              </a:rPr>
              <a:t>producers</a:t>
            </a:r>
            <a:r>
              <a:rPr lang="en-US" altLang="en-US" b="1" dirty="0"/>
              <a:t> to convert sunlight to chemical energy in glucose</a:t>
            </a:r>
          </a:p>
          <a:p>
            <a:pPr>
              <a:lnSpc>
                <a:spcPct val="90000"/>
              </a:lnSpc>
            </a:pPr>
            <a:r>
              <a:rPr lang="en-US" altLang="en-US" b="1" dirty="0"/>
              <a:t>Overall equation:   6CO</a:t>
            </a:r>
            <a:r>
              <a:rPr lang="en-US" altLang="en-US" b="1" baseline="-25000" dirty="0"/>
              <a:t>2</a:t>
            </a:r>
            <a:r>
              <a:rPr lang="en-US" altLang="en-US" b="1" dirty="0"/>
              <a:t> + 6H</a:t>
            </a:r>
            <a:r>
              <a:rPr lang="en-US" altLang="en-US" b="1" baseline="-25000" dirty="0"/>
              <a:t>2</a:t>
            </a:r>
            <a:r>
              <a:rPr lang="en-US" altLang="en-US" b="1" dirty="0"/>
              <a:t>O  </a:t>
            </a:r>
            <a:r>
              <a:rPr lang="en-US" altLang="en-US" b="1" dirty="0">
                <a:sym typeface="Wingdings" panose="05000000000000000000" pitchFamily="2" charset="2"/>
              </a:rPr>
              <a:t> C</a:t>
            </a:r>
            <a:r>
              <a:rPr lang="en-US" altLang="en-US" b="1" baseline="-25000" dirty="0">
                <a:sym typeface="Wingdings" panose="05000000000000000000" pitchFamily="2" charset="2"/>
              </a:rPr>
              <a:t>6</a:t>
            </a:r>
            <a:r>
              <a:rPr lang="en-US" altLang="en-US" b="1" dirty="0">
                <a:sym typeface="Wingdings" panose="05000000000000000000" pitchFamily="2" charset="2"/>
              </a:rPr>
              <a:t>H</a:t>
            </a:r>
            <a:r>
              <a:rPr lang="en-US" altLang="en-US" b="1" baseline="-25000" dirty="0">
                <a:sym typeface="Wingdings" panose="05000000000000000000" pitchFamily="2" charset="2"/>
              </a:rPr>
              <a:t>12</a:t>
            </a:r>
            <a:r>
              <a:rPr lang="en-US" altLang="en-US" b="1" dirty="0">
                <a:sym typeface="Wingdings" panose="05000000000000000000" pitchFamily="2" charset="2"/>
              </a:rPr>
              <a:t>O</a:t>
            </a:r>
            <a:r>
              <a:rPr lang="en-US" altLang="en-US" b="1" baseline="-25000" dirty="0">
                <a:sym typeface="Wingdings" panose="05000000000000000000" pitchFamily="2" charset="2"/>
              </a:rPr>
              <a:t>6  </a:t>
            </a:r>
            <a:r>
              <a:rPr lang="en-US" altLang="en-US" b="1" dirty="0">
                <a:sym typeface="Wingdings" panose="05000000000000000000" pitchFamily="2" charset="2"/>
              </a:rPr>
              <a:t>+  6O</a:t>
            </a:r>
            <a:r>
              <a:rPr lang="en-US" altLang="en-US" b="1" baseline="-25000" dirty="0">
                <a:sym typeface="Wingdings" panose="05000000000000000000" pitchFamily="2" charset="2"/>
              </a:rPr>
              <a:t>2</a:t>
            </a:r>
          </a:p>
          <a:p>
            <a:pPr>
              <a:lnSpc>
                <a:spcPct val="90000"/>
              </a:lnSpc>
            </a:pPr>
            <a:r>
              <a:rPr lang="en-US" altLang="en-US" b="1" dirty="0">
                <a:sym typeface="Wingdings" panose="05000000000000000000" pitchFamily="2" charset="2"/>
              </a:rPr>
              <a:t>Occurs in the </a:t>
            </a:r>
            <a:r>
              <a:rPr lang="en-US" altLang="en-US" b="1" dirty="0">
                <a:solidFill>
                  <a:srgbClr val="FF3300"/>
                </a:solidFill>
                <a:sym typeface="Wingdings" panose="05000000000000000000" pitchFamily="2" charset="2"/>
              </a:rPr>
              <a:t>palisade layer</a:t>
            </a:r>
            <a:r>
              <a:rPr lang="en-US" altLang="en-US" b="1" dirty="0">
                <a:sym typeface="Wingdings" panose="05000000000000000000" pitchFamily="2" charset="2"/>
              </a:rPr>
              <a:t> of leaves (yellow layer under the upper epidermis) </a:t>
            </a:r>
            <a:endParaRPr lang="en-US" altLang="en-US" b="1" dirty="0" smtClean="0">
              <a:sym typeface="Wingdings" panose="05000000000000000000" pitchFamily="2" charset="2"/>
            </a:endParaRPr>
          </a:p>
          <a:p>
            <a:pPr>
              <a:lnSpc>
                <a:spcPct val="90000"/>
              </a:lnSpc>
            </a:pPr>
            <a:endParaRPr lang="en-US" altLang="en-US" b="1" dirty="0">
              <a:sym typeface="Wingdings" panose="05000000000000000000" pitchFamily="2" charset="2"/>
            </a:endParaRPr>
          </a:p>
          <a:p>
            <a:pPr>
              <a:lnSpc>
                <a:spcPct val="90000"/>
              </a:lnSpc>
            </a:pPr>
            <a:endParaRPr lang="en-US" altLang="en-US" b="1" dirty="0" smtClean="0">
              <a:sym typeface="Wingdings" panose="05000000000000000000" pitchFamily="2" charset="2"/>
            </a:endParaRPr>
          </a:p>
          <a:p>
            <a:pPr>
              <a:lnSpc>
                <a:spcPct val="90000"/>
              </a:lnSpc>
            </a:pPr>
            <a:endParaRPr lang="en-US" altLang="en-US" b="1" dirty="0">
              <a:sym typeface="Wingdings" panose="05000000000000000000" pitchFamily="2" charset="2"/>
            </a:endParaRPr>
          </a:p>
          <a:p>
            <a:pPr>
              <a:lnSpc>
                <a:spcPct val="90000"/>
              </a:lnSpc>
            </a:pPr>
            <a:endParaRPr lang="en-US" altLang="en-US" b="1" dirty="0" smtClean="0">
              <a:sym typeface="Wingdings" panose="05000000000000000000" pitchFamily="2" charset="2"/>
            </a:endParaRPr>
          </a:p>
          <a:p>
            <a:pPr>
              <a:lnSpc>
                <a:spcPct val="90000"/>
              </a:lnSpc>
            </a:pPr>
            <a:endParaRPr lang="en-US" altLang="en-US" b="1" dirty="0">
              <a:sym typeface="Wingdings" panose="05000000000000000000" pitchFamily="2" charset="2"/>
            </a:endParaRPr>
          </a:p>
          <a:p>
            <a:pPr>
              <a:lnSpc>
                <a:spcPct val="90000"/>
              </a:lnSpc>
            </a:pPr>
            <a:endParaRPr lang="en-US" altLang="en-US" b="1" dirty="0" smtClean="0">
              <a:sym typeface="Wingdings" panose="05000000000000000000" pitchFamily="2" charset="2"/>
            </a:endParaRPr>
          </a:p>
          <a:p>
            <a:pPr marL="0" indent="0">
              <a:lnSpc>
                <a:spcPct val="90000"/>
              </a:lnSpc>
              <a:buNone/>
            </a:pPr>
            <a:endParaRPr lang="en-US" altLang="en-US" b="1" dirty="0" smtClean="0">
              <a:sym typeface="Wingdings" panose="05000000000000000000" pitchFamily="2" charset="2"/>
            </a:endParaRPr>
          </a:p>
          <a:p>
            <a:pPr marL="0" indent="0">
              <a:lnSpc>
                <a:spcPct val="90000"/>
              </a:lnSpc>
              <a:buNone/>
            </a:pPr>
            <a:r>
              <a:rPr lang="en-US" altLang="en-US" b="1" dirty="0" smtClean="0">
                <a:sym typeface="Wingdings" panose="05000000000000000000" pitchFamily="2" charset="2"/>
              </a:rPr>
              <a:t>Large </a:t>
            </a:r>
            <a:r>
              <a:rPr lang="en-US" altLang="en-US" b="1" dirty="0">
                <a:sym typeface="Wingdings" panose="05000000000000000000" pitchFamily="2" charset="2"/>
              </a:rPr>
              <a:t>numbers of chloroplasts are found in these mesophyll cells.  </a:t>
            </a:r>
          </a:p>
          <a:p>
            <a:pPr>
              <a:lnSpc>
                <a:spcPct val="90000"/>
              </a:lnSpc>
            </a:pPr>
            <a:r>
              <a:rPr lang="en-US" altLang="en-US" b="1" dirty="0">
                <a:solidFill>
                  <a:srgbClr val="FF3300"/>
                </a:solidFill>
                <a:sym typeface="Wingdings" panose="05000000000000000000" pitchFamily="2" charset="2"/>
              </a:rPr>
              <a:t>Chloroplasts</a:t>
            </a:r>
            <a:r>
              <a:rPr lang="en-US" altLang="en-US" b="1" dirty="0">
                <a:sym typeface="Wingdings" panose="05000000000000000000" pitchFamily="2" charset="2"/>
              </a:rPr>
              <a:t> are the cellular site of photosynthesis.  The light reaction of photosynthesis occurs on the inner membrane called the </a:t>
            </a:r>
            <a:r>
              <a:rPr lang="en-US" altLang="en-US" b="1" dirty="0">
                <a:solidFill>
                  <a:srgbClr val="FF3300"/>
                </a:solidFill>
                <a:sym typeface="Wingdings" panose="05000000000000000000" pitchFamily="2" charset="2"/>
              </a:rPr>
              <a:t>thylakoid.</a:t>
            </a:r>
            <a:r>
              <a:rPr lang="en-US" altLang="en-US" b="1" dirty="0">
                <a:sym typeface="Wingdings" panose="05000000000000000000" pitchFamily="2" charset="2"/>
              </a:rPr>
              <a:t>  </a:t>
            </a:r>
          </a:p>
        </p:txBody>
      </p:sp>
      <p:pic>
        <p:nvPicPr>
          <p:cNvPr id="4" name="Picture 3"/>
          <p:cNvPicPr>
            <a:picLocks noChangeAspect="1"/>
          </p:cNvPicPr>
          <p:nvPr/>
        </p:nvPicPr>
        <p:blipFill>
          <a:blip r:embed="rId2"/>
          <a:stretch>
            <a:fillRect/>
          </a:stretch>
        </p:blipFill>
        <p:spPr>
          <a:xfrm>
            <a:off x="1066800" y="3118021"/>
            <a:ext cx="5076423" cy="1943375"/>
          </a:xfrm>
          <a:prstGeom prst="rect">
            <a:avLst/>
          </a:prstGeom>
        </p:spPr>
      </p:pic>
      <p:pic>
        <p:nvPicPr>
          <p:cNvPr id="5" name="Picture 4"/>
          <p:cNvPicPr>
            <a:picLocks noChangeAspect="1"/>
          </p:cNvPicPr>
          <p:nvPr/>
        </p:nvPicPr>
        <p:blipFill>
          <a:blip r:embed="rId3"/>
          <a:stretch>
            <a:fillRect/>
          </a:stretch>
        </p:blipFill>
        <p:spPr>
          <a:xfrm>
            <a:off x="6298779" y="3118022"/>
            <a:ext cx="3432345" cy="1943374"/>
          </a:xfrm>
          <a:prstGeom prst="rect">
            <a:avLst/>
          </a:prstGeom>
        </p:spPr>
      </p:pic>
    </p:spTree>
    <p:extLst>
      <p:ext uri="{BB962C8B-B14F-4D97-AF65-F5344CB8AC3E}">
        <p14:creationId xmlns:p14="http://schemas.microsoft.com/office/powerpoint/2010/main" val="1503300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Cellular Respiration</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pPr>
            <a:r>
              <a:rPr lang="en-US" altLang="en-US" b="1" dirty="0">
                <a:solidFill>
                  <a:srgbClr val="FF3300"/>
                </a:solidFill>
              </a:rPr>
              <a:t>Cellular respiration</a:t>
            </a:r>
            <a:r>
              <a:rPr lang="en-US" altLang="en-US" b="1" dirty="0"/>
              <a:t> is the process by which organisms break down food to release its energy.  This energy is then stored in ATP (Adenosine triphosphate)</a:t>
            </a:r>
          </a:p>
          <a:p>
            <a:pPr>
              <a:lnSpc>
                <a:spcPct val="90000"/>
              </a:lnSpc>
            </a:pPr>
            <a:r>
              <a:rPr lang="en-US" altLang="en-US" b="1" dirty="0"/>
              <a:t>Three parts to ATP</a:t>
            </a:r>
          </a:p>
          <a:p>
            <a:pPr>
              <a:lnSpc>
                <a:spcPct val="90000"/>
              </a:lnSpc>
              <a:buNone/>
            </a:pPr>
            <a:r>
              <a:rPr lang="en-US" altLang="en-US" b="1" dirty="0"/>
              <a:t>	1) adenine (</a:t>
            </a:r>
            <a:r>
              <a:rPr lang="en-US" altLang="en-US" b="1" dirty="0" err="1"/>
              <a:t>Nbase</a:t>
            </a:r>
            <a:r>
              <a:rPr lang="en-US" altLang="en-US" b="1" dirty="0"/>
              <a:t>)</a:t>
            </a:r>
          </a:p>
          <a:p>
            <a:pPr>
              <a:lnSpc>
                <a:spcPct val="90000"/>
              </a:lnSpc>
              <a:buNone/>
            </a:pPr>
            <a:r>
              <a:rPr lang="en-US" altLang="en-US" b="1" dirty="0"/>
              <a:t>	2) ribose (5-C sugar)</a:t>
            </a:r>
          </a:p>
          <a:p>
            <a:pPr>
              <a:lnSpc>
                <a:spcPct val="90000"/>
              </a:lnSpc>
              <a:buNone/>
            </a:pPr>
            <a:r>
              <a:rPr lang="en-US" altLang="en-US" b="1" dirty="0"/>
              <a:t>	3) 3 phosphates (high energy)</a:t>
            </a:r>
          </a:p>
          <a:p>
            <a:pPr>
              <a:lnSpc>
                <a:spcPct val="90000"/>
              </a:lnSpc>
            </a:pPr>
            <a:r>
              <a:rPr lang="en-US" altLang="en-US" b="1" dirty="0">
                <a:solidFill>
                  <a:srgbClr val="FF3300"/>
                </a:solidFill>
              </a:rPr>
              <a:t>ATP/ADP cycle</a:t>
            </a:r>
            <a:r>
              <a:rPr lang="en-US" altLang="en-US" b="1" dirty="0"/>
              <a:t> – when energy</a:t>
            </a:r>
          </a:p>
          <a:p>
            <a:pPr>
              <a:lnSpc>
                <a:spcPct val="90000"/>
              </a:lnSpc>
              <a:buNone/>
            </a:pPr>
            <a:r>
              <a:rPr lang="en-US" altLang="en-US" b="1" dirty="0"/>
              <a:t>	is needed for cell work ATP</a:t>
            </a:r>
          </a:p>
          <a:p>
            <a:pPr>
              <a:lnSpc>
                <a:spcPct val="90000"/>
              </a:lnSpc>
              <a:buNone/>
            </a:pPr>
            <a:r>
              <a:rPr lang="en-US" altLang="en-US" b="1" dirty="0"/>
              <a:t>	loses a phosphate to become ADP</a:t>
            </a:r>
          </a:p>
          <a:p>
            <a:pPr>
              <a:lnSpc>
                <a:spcPct val="90000"/>
              </a:lnSpc>
            </a:pPr>
            <a:r>
              <a:rPr lang="en-US" altLang="en-US" b="1" dirty="0"/>
              <a:t>Overall equation: </a:t>
            </a:r>
            <a:r>
              <a:rPr lang="en-US" altLang="en-US" b="1" dirty="0">
                <a:sym typeface="Wingdings" panose="05000000000000000000" pitchFamily="2" charset="2"/>
              </a:rPr>
              <a:t>C</a:t>
            </a:r>
            <a:r>
              <a:rPr lang="en-US" altLang="en-US" b="1" baseline="-25000" dirty="0">
                <a:sym typeface="Wingdings" panose="05000000000000000000" pitchFamily="2" charset="2"/>
              </a:rPr>
              <a:t>6</a:t>
            </a:r>
            <a:r>
              <a:rPr lang="en-US" altLang="en-US" b="1" dirty="0">
                <a:sym typeface="Wingdings" panose="05000000000000000000" pitchFamily="2" charset="2"/>
              </a:rPr>
              <a:t>H</a:t>
            </a:r>
            <a:r>
              <a:rPr lang="en-US" altLang="en-US" b="1" baseline="-25000" dirty="0">
                <a:sym typeface="Wingdings" panose="05000000000000000000" pitchFamily="2" charset="2"/>
              </a:rPr>
              <a:t>12</a:t>
            </a:r>
            <a:r>
              <a:rPr lang="en-US" altLang="en-US" b="1" dirty="0">
                <a:sym typeface="Wingdings" panose="05000000000000000000" pitchFamily="2" charset="2"/>
              </a:rPr>
              <a:t>O</a:t>
            </a:r>
            <a:r>
              <a:rPr lang="en-US" altLang="en-US" b="1" baseline="-25000" dirty="0">
                <a:sym typeface="Wingdings" panose="05000000000000000000" pitchFamily="2" charset="2"/>
              </a:rPr>
              <a:t>6  </a:t>
            </a:r>
            <a:r>
              <a:rPr lang="en-US" altLang="en-US" b="1" dirty="0">
                <a:sym typeface="Wingdings" panose="05000000000000000000" pitchFamily="2" charset="2"/>
              </a:rPr>
              <a:t>+  6O</a:t>
            </a:r>
            <a:r>
              <a:rPr lang="en-US" altLang="en-US" b="1" baseline="-25000" dirty="0">
                <a:sym typeface="Wingdings" panose="05000000000000000000" pitchFamily="2" charset="2"/>
              </a:rPr>
              <a:t>2  </a:t>
            </a:r>
            <a:r>
              <a:rPr lang="en-US" altLang="en-US" b="1" dirty="0">
                <a:sym typeface="Wingdings" panose="05000000000000000000" pitchFamily="2" charset="2"/>
              </a:rPr>
              <a:t> </a:t>
            </a:r>
            <a:r>
              <a:rPr lang="en-US" altLang="en-US" b="1" baseline="-25000" dirty="0">
                <a:sym typeface="Wingdings" panose="05000000000000000000" pitchFamily="2" charset="2"/>
              </a:rPr>
              <a:t> </a:t>
            </a:r>
            <a:r>
              <a:rPr lang="en-US" altLang="en-US" b="1" dirty="0"/>
              <a:t>6CO</a:t>
            </a:r>
            <a:r>
              <a:rPr lang="en-US" altLang="en-US" b="1" baseline="-25000" dirty="0"/>
              <a:t>2</a:t>
            </a:r>
            <a:r>
              <a:rPr lang="en-US" altLang="en-US" b="1" dirty="0"/>
              <a:t> + 6H</a:t>
            </a:r>
            <a:r>
              <a:rPr lang="en-US" altLang="en-US" b="1" baseline="-25000" dirty="0"/>
              <a:t>2</a:t>
            </a:r>
            <a:r>
              <a:rPr lang="en-US" altLang="en-US" b="1" dirty="0"/>
              <a:t>O + 38 ATP</a:t>
            </a:r>
          </a:p>
          <a:p>
            <a:pPr>
              <a:lnSpc>
                <a:spcPct val="90000"/>
              </a:lnSpc>
            </a:pPr>
            <a:r>
              <a:rPr lang="en-US" altLang="en-US" b="1" dirty="0"/>
              <a:t>Respiration can be </a:t>
            </a:r>
            <a:r>
              <a:rPr lang="en-US" altLang="en-US" b="1" dirty="0">
                <a:solidFill>
                  <a:srgbClr val="FF3300"/>
                </a:solidFill>
              </a:rPr>
              <a:t>aerobic or </a:t>
            </a:r>
            <a:r>
              <a:rPr lang="en-US" altLang="en-US" b="1" dirty="0" smtClean="0">
                <a:solidFill>
                  <a:srgbClr val="FF3300"/>
                </a:solidFill>
              </a:rPr>
              <a:t>anaerobic</a:t>
            </a:r>
          </a:p>
          <a:p>
            <a:pPr>
              <a:lnSpc>
                <a:spcPct val="90000"/>
              </a:lnSpc>
            </a:pPr>
            <a:r>
              <a:rPr lang="en-US" altLang="en-US" b="1" dirty="0" smtClean="0">
                <a:solidFill>
                  <a:srgbClr val="FF3300"/>
                </a:solidFill>
              </a:rPr>
              <a:t>Aerobic = Oxygen is required.</a:t>
            </a:r>
          </a:p>
          <a:p>
            <a:pPr>
              <a:lnSpc>
                <a:spcPct val="90000"/>
              </a:lnSpc>
            </a:pPr>
            <a:r>
              <a:rPr lang="en-US" altLang="en-US" b="1" dirty="0" smtClean="0">
                <a:solidFill>
                  <a:srgbClr val="FF3300"/>
                </a:solidFill>
              </a:rPr>
              <a:t>Anaerobic = No Oxygen is required.</a:t>
            </a:r>
            <a:endParaRPr lang="en-US" altLang="en-US" b="1" dirty="0">
              <a:solidFill>
                <a:srgbClr val="FF3300"/>
              </a:solidFill>
            </a:endParaRPr>
          </a:p>
        </p:txBody>
      </p:sp>
      <p:pic>
        <p:nvPicPr>
          <p:cNvPr id="4" name="Picture 3"/>
          <p:cNvPicPr>
            <a:picLocks noChangeAspect="1"/>
          </p:cNvPicPr>
          <p:nvPr/>
        </p:nvPicPr>
        <p:blipFill>
          <a:blip r:embed="rId2"/>
          <a:stretch>
            <a:fillRect/>
          </a:stretch>
        </p:blipFill>
        <p:spPr>
          <a:xfrm>
            <a:off x="7014663" y="272454"/>
            <a:ext cx="3880864" cy="1821171"/>
          </a:xfrm>
          <a:prstGeom prst="rect">
            <a:avLst/>
          </a:prstGeom>
        </p:spPr>
      </p:pic>
      <p:pic>
        <p:nvPicPr>
          <p:cNvPr id="5" name="Picture 4"/>
          <p:cNvPicPr>
            <a:picLocks noChangeAspect="1"/>
          </p:cNvPicPr>
          <p:nvPr/>
        </p:nvPicPr>
        <p:blipFill>
          <a:blip r:embed="rId3"/>
          <a:stretch>
            <a:fillRect/>
          </a:stretch>
        </p:blipFill>
        <p:spPr>
          <a:xfrm>
            <a:off x="7835481" y="2817136"/>
            <a:ext cx="3740756" cy="2514718"/>
          </a:xfrm>
          <a:prstGeom prst="rect">
            <a:avLst/>
          </a:prstGeom>
        </p:spPr>
      </p:pic>
    </p:spTree>
    <p:extLst>
      <p:ext uri="{BB962C8B-B14F-4D97-AF65-F5344CB8AC3E}">
        <p14:creationId xmlns:p14="http://schemas.microsoft.com/office/powerpoint/2010/main" val="2439345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DNA, RNA, and Protein Synthesis</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altLang="en-US" b="1" dirty="0"/>
              <a:t>DNA and RNA are composed of nucleotides</a:t>
            </a:r>
          </a:p>
          <a:p>
            <a:pPr>
              <a:lnSpc>
                <a:spcPct val="90000"/>
              </a:lnSpc>
              <a:buNone/>
            </a:pPr>
            <a:r>
              <a:rPr lang="en-US" altLang="en-US" b="1" u="sng" dirty="0"/>
              <a:t>DNA                                         RNA____________             </a:t>
            </a:r>
          </a:p>
          <a:p>
            <a:pPr>
              <a:lnSpc>
                <a:spcPct val="90000"/>
              </a:lnSpc>
              <a:buNone/>
            </a:pPr>
            <a:r>
              <a:rPr lang="en-US" altLang="en-US" b="1" dirty="0"/>
              <a:t>Deoxyribose                           Ribose</a:t>
            </a:r>
            <a:r>
              <a:rPr lang="en-US" altLang="en-US" b="1" u="sng" dirty="0"/>
              <a:t>   </a:t>
            </a:r>
          </a:p>
          <a:p>
            <a:pPr>
              <a:lnSpc>
                <a:spcPct val="90000"/>
              </a:lnSpc>
              <a:buNone/>
            </a:pPr>
            <a:r>
              <a:rPr lang="en-US" altLang="en-US" b="1" dirty="0"/>
              <a:t>A, C, G                                   A, C, G</a:t>
            </a:r>
            <a:r>
              <a:rPr lang="en-US" altLang="en-US" b="1" u="sng" dirty="0"/>
              <a:t> </a:t>
            </a:r>
          </a:p>
          <a:p>
            <a:pPr>
              <a:lnSpc>
                <a:spcPct val="90000"/>
              </a:lnSpc>
              <a:buNone/>
            </a:pPr>
            <a:r>
              <a:rPr lang="en-US" altLang="en-US" b="1" dirty="0"/>
              <a:t>Thymine 		       Uracil</a:t>
            </a:r>
          </a:p>
          <a:p>
            <a:pPr>
              <a:lnSpc>
                <a:spcPct val="90000"/>
              </a:lnSpc>
              <a:buNone/>
            </a:pPr>
            <a:r>
              <a:rPr lang="en-US" altLang="en-US" b="1" dirty="0"/>
              <a:t>Double helix	       </a:t>
            </a:r>
            <a:r>
              <a:rPr lang="en-US" altLang="en-US" b="1" dirty="0" smtClean="0"/>
              <a:t>            Single </a:t>
            </a:r>
            <a:r>
              <a:rPr lang="en-US" altLang="en-US" b="1" dirty="0"/>
              <a:t>helix</a:t>
            </a:r>
          </a:p>
          <a:p>
            <a:pPr>
              <a:lnSpc>
                <a:spcPct val="90000"/>
              </a:lnSpc>
              <a:buNone/>
            </a:pPr>
            <a:r>
              <a:rPr lang="en-US" altLang="en-US" b="1" dirty="0"/>
              <a:t>Codes for proteins/RNA       Copy of DNA info</a:t>
            </a:r>
          </a:p>
          <a:p>
            <a:pPr>
              <a:lnSpc>
                <a:spcPct val="90000"/>
              </a:lnSpc>
            </a:pPr>
            <a:r>
              <a:rPr lang="en-US" altLang="en-US" b="1" dirty="0">
                <a:solidFill>
                  <a:srgbClr val="FF3300"/>
                </a:solidFill>
              </a:rPr>
              <a:t>Replication</a:t>
            </a:r>
            <a:r>
              <a:rPr lang="en-US" altLang="en-US" b="1" dirty="0"/>
              <a:t> – the process used by cells to copy DNA – enzyme unzips DNA and each side of the ladder acts as a template for the building of the new half.  Use the N-base paring rules : A-T ; C-G</a:t>
            </a:r>
          </a:p>
          <a:p>
            <a:pPr>
              <a:lnSpc>
                <a:spcPct val="90000"/>
              </a:lnSpc>
              <a:buNone/>
            </a:pPr>
            <a:r>
              <a:rPr lang="en-US" altLang="en-US" b="1" dirty="0"/>
              <a:t>EX) TACGGAC (old strand)	</a:t>
            </a:r>
          </a:p>
          <a:p>
            <a:pPr>
              <a:lnSpc>
                <a:spcPct val="90000"/>
              </a:lnSpc>
              <a:buNone/>
            </a:pPr>
            <a:r>
              <a:rPr lang="en-US" altLang="en-US" b="1" dirty="0"/>
              <a:t>	ATGCCTG (new strand 	</a:t>
            </a:r>
          </a:p>
          <a:p>
            <a:endParaRPr lang="en-US" dirty="0"/>
          </a:p>
        </p:txBody>
      </p:sp>
      <p:pic>
        <p:nvPicPr>
          <p:cNvPr id="4" name="Picture 3"/>
          <p:cNvPicPr>
            <a:picLocks noChangeAspect="1"/>
          </p:cNvPicPr>
          <p:nvPr/>
        </p:nvPicPr>
        <p:blipFill>
          <a:blip r:embed="rId2"/>
          <a:stretch>
            <a:fillRect/>
          </a:stretch>
        </p:blipFill>
        <p:spPr>
          <a:xfrm>
            <a:off x="6729043" y="1677318"/>
            <a:ext cx="3458146" cy="2688620"/>
          </a:xfrm>
          <a:prstGeom prst="rect">
            <a:avLst/>
          </a:prstGeom>
        </p:spPr>
      </p:pic>
    </p:spTree>
    <p:extLst>
      <p:ext uri="{BB962C8B-B14F-4D97-AF65-F5344CB8AC3E}">
        <p14:creationId xmlns:p14="http://schemas.microsoft.com/office/powerpoint/2010/main" val="1512701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DNA, RNA, and Protein Synthesis</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altLang="en-US" sz="2000" b="1" dirty="0">
                <a:solidFill>
                  <a:srgbClr val="FF3300"/>
                </a:solidFill>
              </a:rPr>
              <a:t>Transcription</a:t>
            </a:r>
            <a:r>
              <a:rPr lang="en-US" altLang="en-US" b="1" dirty="0"/>
              <a:t> – the process of making RNA from DNA</a:t>
            </a:r>
          </a:p>
          <a:p>
            <a:pPr>
              <a:lnSpc>
                <a:spcPct val="90000"/>
              </a:lnSpc>
              <a:buNone/>
            </a:pPr>
            <a:r>
              <a:rPr lang="en-US" altLang="en-US" b="1" dirty="0"/>
              <a:t>EX) TACGGAC (template DNA strand)</a:t>
            </a:r>
          </a:p>
          <a:p>
            <a:pPr>
              <a:lnSpc>
                <a:spcPct val="90000"/>
              </a:lnSpc>
              <a:buNone/>
            </a:pPr>
            <a:r>
              <a:rPr lang="en-US" altLang="en-US" b="1" dirty="0"/>
              <a:t>	AUGCCUG (RNA built)     </a:t>
            </a:r>
          </a:p>
          <a:p>
            <a:pPr>
              <a:lnSpc>
                <a:spcPct val="90000"/>
              </a:lnSpc>
            </a:pPr>
            <a:r>
              <a:rPr lang="en-US" altLang="en-US" b="1" dirty="0"/>
              <a:t>3 Types of RNA have a </a:t>
            </a:r>
          </a:p>
          <a:p>
            <a:pPr>
              <a:lnSpc>
                <a:spcPct val="90000"/>
              </a:lnSpc>
              <a:buNone/>
            </a:pPr>
            <a:r>
              <a:rPr lang="en-US" altLang="en-US" b="1" dirty="0"/>
              <a:t>	role in protein synthesis</a:t>
            </a:r>
          </a:p>
          <a:p>
            <a:pPr>
              <a:lnSpc>
                <a:spcPct val="90000"/>
              </a:lnSpc>
              <a:buNone/>
            </a:pPr>
            <a:r>
              <a:rPr lang="en-US" altLang="en-US" b="1" dirty="0"/>
              <a:t>1) mRNA – messenger-blueprint </a:t>
            </a:r>
          </a:p>
          <a:p>
            <a:pPr>
              <a:lnSpc>
                <a:spcPct val="90000"/>
              </a:lnSpc>
              <a:buNone/>
            </a:pPr>
            <a:r>
              <a:rPr lang="en-US" altLang="en-US" b="1" dirty="0"/>
              <a:t>	for how to build protein</a:t>
            </a:r>
          </a:p>
          <a:p>
            <a:pPr>
              <a:lnSpc>
                <a:spcPct val="90000"/>
              </a:lnSpc>
              <a:buNone/>
            </a:pPr>
            <a:r>
              <a:rPr lang="en-US" altLang="en-US" b="1" dirty="0"/>
              <a:t>2) </a:t>
            </a:r>
            <a:r>
              <a:rPr lang="en-US" altLang="en-US" b="1" dirty="0" err="1"/>
              <a:t>tRNA</a:t>
            </a:r>
            <a:r>
              <a:rPr lang="en-US" altLang="en-US" b="1" dirty="0"/>
              <a:t> – transfer  - carries amino </a:t>
            </a:r>
          </a:p>
          <a:p>
            <a:pPr>
              <a:lnSpc>
                <a:spcPct val="90000"/>
              </a:lnSpc>
              <a:buNone/>
            </a:pPr>
            <a:r>
              <a:rPr lang="en-US" altLang="en-US" b="1" dirty="0"/>
              <a:t>	acids to ribosome</a:t>
            </a:r>
          </a:p>
          <a:p>
            <a:pPr>
              <a:lnSpc>
                <a:spcPct val="90000"/>
              </a:lnSpc>
              <a:buNone/>
            </a:pPr>
            <a:r>
              <a:rPr lang="en-US" altLang="en-US" b="1" dirty="0"/>
              <a:t>3) </a:t>
            </a:r>
            <a:r>
              <a:rPr lang="en-US" altLang="en-US" b="1" dirty="0" err="1"/>
              <a:t>rRNA</a:t>
            </a:r>
            <a:r>
              <a:rPr lang="en-US" altLang="en-US" b="1" dirty="0"/>
              <a:t> – ribosomal – makes up</a:t>
            </a:r>
          </a:p>
          <a:p>
            <a:pPr>
              <a:lnSpc>
                <a:spcPct val="90000"/>
              </a:lnSpc>
              <a:buNone/>
            </a:pPr>
            <a:r>
              <a:rPr lang="en-US" altLang="en-US" b="1" dirty="0"/>
              <a:t>	 a ribosome</a:t>
            </a:r>
          </a:p>
          <a:p>
            <a:endParaRPr lang="en-US" dirty="0"/>
          </a:p>
        </p:txBody>
      </p:sp>
      <p:pic>
        <p:nvPicPr>
          <p:cNvPr id="4" name="Picture 3"/>
          <p:cNvPicPr>
            <a:picLocks noChangeAspect="1"/>
          </p:cNvPicPr>
          <p:nvPr/>
        </p:nvPicPr>
        <p:blipFill>
          <a:blip r:embed="rId2"/>
          <a:stretch>
            <a:fillRect/>
          </a:stretch>
        </p:blipFill>
        <p:spPr>
          <a:xfrm>
            <a:off x="7495296" y="1649423"/>
            <a:ext cx="2816596" cy="3353091"/>
          </a:xfrm>
          <a:prstGeom prst="rect">
            <a:avLst/>
          </a:prstGeom>
        </p:spPr>
      </p:pic>
    </p:spTree>
    <p:extLst>
      <p:ext uri="{BB962C8B-B14F-4D97-AF65-F5344CB8AC3E}">
        <p14:creationId xmlns:p14="http://schemas.microsoft.com/office/powerpoint/2010/main" val="3149388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19003</TotalTime>
  <Words>767</Words>
  <Application>Microsoft Office PowerPoint</Application>
  <PresentationFormat>Widescreen</PresentationFormat>
  <Paragraphs>242</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Century Gothic</vt:lpstr>
      <vt:lpstr>Garamond</vt:lpstr>
      <vt:lpstr>Times New Roman</vt:lpstr>
      <vt:lpstr>Wingdings</vt:lpstr>
      <vt:lpstr>Savon</vt:lpstr>
      <vt:lpstr>BIO EOC Review</vt:lpstr>
      <vt:lpstr>Cells</vt:lpstr>
      <vt:lpstr>Cells</vt:lpstr>
      <vt:lpstr>Cells Continue….</vt:lpstr>
      <vt:lpstr>Cellular Transport</vt:lpstr>
      <vt:lpstr>Photosynthesis</vt:lpstr>
      <vt:lpstr>Cellular Respiration</vt:lpstr>
      <vt:lpstr>DNA, RNA, and Protein Synthesis</vt:lpstr>
      <vt:lpstr>DNA, RNA, and Protein Synthesis</vt:lpstr>
      <vt:lpstr>DNA, RNA, and Protein Synthesis</vt:lpstr>
      <vt:lpstr>Reproduction</vt:lpstr>
      <vt:lpstr>Reproduction cont..</vt:lpstr>
      <vt:lpstr>Cell Division</vt:lpstr>
      <vt:lpstr>PowerPoint Presentation</vt:lpstr>
      <vt:lpstr>Cell Division Cont…</vt:lpstr>
      <vt:lpstr>Class-Work</vt:lpstr>
      <vt:lpstr>NO TALKING!!!!</vt:lpstr>
      <vt:lpstr>Simple Genetics</vt:lpstr>
      <vt:lpstr>PowerPoint Presentation</vt:lpstr>
      <vt:lpstr>Complex Genetics</vt:lpstr>
      <vt:lpstr>DNA Technology</vt:lpstr>
      <vt:lpstr>Class-Work</vt:lpstr>
      <vt:lpstr>Evolution</vt:lpstr>
      <vt:lpstr>Evolution</vt:lpstr>
      <vt:lpstr>Kingdoms</vt:lpstr>
      <vt:lpstr>Plants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 EOC REVIeW</dc:title>
  <dc:creator>Alaweya Idris</dc:creator>
  <cp:lastModifiedBy>Alaweya Idris</cp:lastModifiedBy>
  <cp:revision>19</cp:revision>
  <dcterms:created xsi:type="dcterms:W3CDTF">2018-04-23T17:34:42Z</dcterms:created>
  <dcterms:modified xsi:type="dcterms:W3CDTF">2018-05-06T22:17:42Z</dcterms:modified>
</cp:coreProperties>
</file>